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2" r:id="rId5"/>
  </p:sldMasterIdLst>
  <p:notesMasterIdLst>
    <p:notesMasterId r:id="rId32"/>
  </p:notesMasterIdLst>
  <p:handoutMasterIdLst>
    <p:handoutMasterId r:id="rId33"/>
  </p:handoutMasterIdLst>
  <p:sldIdLst>
    <p:sldId id="258" r:id="rId6"/>
    <p:sldId id="266" r:id="rId7"/>
    <p:sldId id="267" r:id="rId8"/>
    <p:sldId id="257" r:id="rId9"/>
    <p:sldId id="280" r:id="rId10"/>
    <p:sldId id="271" r:id="rId11"/>
    <p:sldId id="268" r:id="rId12"/>
    <p:sldId id="269" r:id="rId13"/>
    <p:sldId id="282" r:id="rId14"/>
    <p:sldId id="270" r:id="rId15"/>
    <p:sldId id="283" r:id="rId16"/>
    <p:sldId id="286" r:id="rId17"/>
    <p:sldId id="288" r:id="rId18"/>
    <p:sldId id="287" r:id="rId19"/>
    <p:sldId id="289" r:id="rId20"/>
    <p:sldId id="272" r:id="rId21"/>
    <p:sldId id="273" r:id="rId22"/>
    <p:sldId id="284" r:id="rId23"/>
    <p:sldId id="274" r:id="rId24"/>
    <p:sldId id="279" r:id="rId25"/>
    <p:sldId id="281" r:id="rId26"/>
    <p:sldId id="278" r:id="rId27"/>
    <p:sldId id="275" r:id="rId28"/>
    <p:sldId id="277" r:id="rId29"/>
    <p:sldId id="276"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14A0318-9763-7B1B-42F7-5AE57CC21563}" name="Hannah Burley" initials="HB" userId="S::hannah.burley@latrobe.vic.gov.au::9af80179-407c-476e-b249-13fd68e2ba8d" providerId="AD"/>
  <p188:author id="{6F56E835-88A7-A96C-BC8B-A9CD68EE82A0}" name="Nicole Young" initials="NY" userId="S::nicole.young@latrobe.vic.gov.au::6359ddbb-a4d3-425d-91fe-4e5ca87c6f2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7941E"/>
    <a:srgbClr val="0066FF"/>
    <a:srgbClr val="FFF200"/>
    <a:srgbClr val="ED1C1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83EA89-DC99-4CE3-9748-ECD8A1F75700}" v="7" dt="2024-04-08T02:52:16.4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220" autoAdjust="0"/>
  </p:normalViewPr>
  <p:slideViewPr>
    <p:cSldViewPr snapToGrid="0">
      <p:cViewPr>
        <p:scale>
          <a:sx n="72" d="100"/>
          <a:sy n="72" d="100"/>
        </p:scale>
        <p:origin x="2724" y="6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40"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Burley" userId="9af80179-407c-476e-b249-13fd68e2ba8d" providerId="ADAL" clId="{A583EA89-DC99-4CE3-9748-ECD8A1F75700}"/>
    <pc:docChg chg="undo custSel modSld">
      <pc:chgData name="Hannah Burley" userId="9af80179-407c-476e-b249-13fd68e2ba8d" providerId="ADAL" clId="{A583EA89-DC99-4CE3-9748-ECD8A1F75700}" dt="2024-04-08T03:04:24.159" v="4985" actId="20577"/>
      <pc:docMkLst>
        <pc:docMk/>
      </pc:docMkLst>
      <pc:sldChg chg="modNotesTx">
        <pc:chgData name="Hannah Burley" userId="9af80179-407c-476e-b249-13fd68e2ba8d" providerId="ADAL" clId="{A583EA89-DC99-4CE3-9748-ECD8A1F75700}" dt="2024-04-08T01:39:30.482" v="89" actId="20577"/>
        <pc:sldMkLst>
          <pc:docMk/>
          <pc:sldMk cId="1660486086" sldId="257"/>
        </pc:sldMkLst>
      </pc:sldChg>
      <pc:sldChg chg="modNotesTx">
        <pc:chgData name="Hannah Burley" userId="9af80179-407c-476e-b249-13fd68e2ba8d" providerId="ADAL" clId="{A583EA89-DC99-4CE3-9748-ECD8A1F75700}" dt="2024-04-08T01:36:22.927" v="3" actId="20577"/>
        <pc:sldMkLst>
          <pc:docMk/>
          <pc:sldMk cId="3146827293" sldId="266"/>
        </pc:sldMkLst>
      </pc:sldChg>
      <pc:sldChg chg="modNotesTx">
        <pc:chgData name="Hannah Burley" userId="9af80179-407c-476e-b249-13fd68e2ba8d" providerId="ADAL" clId="{A583EA89-DC99-4CE3-9748-ECD8A1F75700}" dt="2024-04-08T01:47:23.642" v="717" actId="20577"/>
        <pc:sldMkLst>
          <pc:docMk/>
          <pc:sldMk cId="3375759385" sldId="270"/>
        </pc:sldMkLst>
      </pc:sldChg>
      <pc:sldChg chg="modSp mod modNotesTx">
        <pc:chgData name="Hannah Burley" userId="9af80179-407c-476e-b249-13fd68e2ba8d" providerId="ADAL" clId="{A583EA89-DC99-4CE3-9748-ECD8A1F75700}" dt="2024-04-08T01:46:09.282" v="657" actId="20577"/>
        <pc:sldMkLst>
          <pc:docMk/>
          <pc:sldMk cId="3032374503" sldId="271"/>
        </pc:sldMkLst>
        <pc:spChg chg="mod">
          <ac:chgData name="Hannah Burley" userId="9af80179-407c-476e-b249-13fd68e2ba8d" providerId="ADAL" clId="{A583EA89-DC99-4CE3-9748-ECD8A1F75700}" dt="2024-04-08T01:46:09.282" v="657" actId="20577"/>
          <ac:spMkLst>
            <pc:docMk/>
            <pc:sldMk cId="3032374503" sldId="271"/>
            <ac:spMk id="5" creationId="{678040D7-7548-4219-AF1E-8C6F9C1A5C19}"/>
          </ac:spMkLst>
        </pc:spChg>
      </pc:sldChg>
      <pc:sldChg chg="modNotesTx">
        <pc:chgData name="Hannah Burley" userId="9af80179-407c-476e-b249-13fd68e2ba8d" providerId="ADAL" clId="{A583EA89-DC99-4CE3-9748-ECD8A1F75700}" dt="2024-04-08T02:53:12.986" v="4500" actId="20577"/>
        <pc:sldMkLst>
          <pc:docMk/>
          <pc:sldMk cId="2897531251" sldId="272"/>
        </pc:sldMkLst>
      </pc:sldChg>
      <pc:sldChg chg="modNotesTx">
        <pc:chgData name="Hannah Burley" userId="9af80179-407c-476e-b249-13fd68e2ba8d" providerId="ADAL" clId="{A583EA89-DC99-4CE3-9748-ECD8A1F75700}" dt="2024-04-08T02:55:36.997" v="4558" actId="20577"/>
        <pc:sldMkLst>
          <pc:docMk/>
          <pc:sldMk cId="2092643527" sldId="273"/>
        </pc:sldMkLst>
      </pc:sldChg>
      <pc:sldChg chg="modNotesTx">
        <pc:chgData name="Hannah Burley" userId="9af80179-407c-476e-b249-13fd68e2ba8d" providerId="ADAL" clId="{A583EA89-DC99-4CE3-9748-ECD8A1F75700}" dt="2024-04-08T02:58:57.037" v="4771" actId="20577"/>
        <pc:sldMkLst>
          <pc:docMk/>
          <pc:sldMk cId="286180613" sldId="274"/>
        </pc:sldMkLst>
      </pc:sldChg>
      <pc:sldChg chg="modSp mod">
        <pc:chgData name="Hannah Burley" userId="9af80179-407c-476e-b249-13fd68e2ba8d" providerId="ADAL" clId="{A583EA89-DC99-4CE3-9748-ECD8A1F75700}" dt="2024-04-08T03:04:24.159" v="4985" actId="20577"/>
        <pc:sldMkLst>
          <pc:docMk/>
          <pc:sldMk cId="608645526" sldId="278"/>
        </pc:sldMkLst>
        <pc:spChg chg="mod">
          <ac:chgData name="Hannah Burley" userId="9af80179-407c-476e-b249-13fd68e2ba8d" providerId="ADAL" clId="{A583EA89-DC99-4CE3-9748-ECD8A1F75700}" dt="2024-04-08T03:04:24.159" v="4985" actId="20577"/>
          <ac:spMkLst>
            <pc:docMk/>
            <pc:sldMk cId="608645526" sldId="278"/>
            <ac:spMk id="6" creationId="{24185620-24A7-4684-85EE-92CE2035E52A}"/>
          </ac:spMkLst>
        </pc:spChg>
      </pc:sldChg>
      <pc:sldChg chg="modNotesTx">
        <pc:chgData name="Hannah Burley" userId="9af80179-407c-476e-b249-13fd68e2ba8d" providerId="ADAL" clId="{A583EA89-DC99-4CE3-9748-ECD8A1F75700}" dt="2024-04-08T01:40:47.852" v="113" actId="20577"/>
        <pc:sldMkLst>
          <pc:docMk/>
          <pc:sldMk cId="3942933088" sldId="280"/>
        </pc:sldMkLst>
      </pc:sldChg>
      <pc:sldChg chg="modNotesTx">
        <pc:chgData name="Hannah Burley" userId="9af80179-407c-476e-b249-13fd68e2ba8d" providerId="ADAL" clId="{A583EA89-DC99-4CE3-9748-ECD8A1F75700}" dt="2024-04-08T03:00:48.004" v="4817" actId="20577"/>
        <pc:sldMkLst>
          <pc:docMk/>
          <pc:sldMk cId="1354403038" sldId="281"/>
        </pc:sldMkLst>
      </pc:sldChg>
      <pc:sldChg chg="modNotesTx">
        <pc:chgData name="Hannah Burley" userId="9af80179-407c-476e-b249-13fd68e2ba8d" providerId="ADAL" clId="{A583EA89-DC99-4CE3-9748-ECD8A1F75700}" dt="2024-04-08T01:52:14.091" v="1079" actId="20577"/>
        <pc:sldMkLst>
          <pc:docMk/>
          <pc:sldMk cId="1842958935" sldId="283"/>
        </pc:sldMkLst>
      </pc:sldChg>
      <pc:sldChg chg="modNotesTx">
        <pc:chgData name="Hannah Burley" userId="9af80179-407c-476e-b249-13fd68e2ba8d" providerId="ADAL" clId="{A583EA89-DC99-4CE3-9748-ECD8A1F75700}" dt="2024-04-08T02:57:11.462" v="4612" actId="20577"/>
        <pc:sldMkLst>
          <pc:docMk/>
          <pc:sldMk cId="1981655249" sldId="284"/>
        </pc:sldMkLst>
      </pc:sldChg>
      <pc:sldChg chg="addSp delSp modSp mod modNotesTx">
        <pc:chgData name="Hannah Burley" userId="9af80179-407c-476e-b249-13fd68e2ba8d" providerId="ADAL" clId="{A583EA89-DC99-4CE3-9748-ECD8A1F75700}" dt="2024-04-08T02:51:56.436" v="4440" actId="478"/>
        <pc:sldMkLst>
          <pc:docMk/>
          <pc:sldMk cId="3090147469" sldId="286"/>
        </pc:sldMkLst>
        <pc:spChg chg="mod">
          <ac:chgData name="Hannah Burley" userId="9af80179-407c-476e-b249-13fd68e2ba8d" providerId="ADAL" clId="{A583EA89-DC99-4CE3-9748-ECD8A1F75700}" dt="2024-04-08T02:35:33.874" v="3190" actId="1076"/>
          <ac:spMkLst>
            <pc:docMk/>
            <pc:sldMk cId="3090147469" sldId="286"/>
            <ac:spMk id="3" creationId="{11573B86-5DB7-42F8-B4D8-18A84AA52E48}"/>
          </ac:spMkLst>
        </pc:spChg>
        <pc:picChg chg="add del mod">
          <ac:chgData name="Hannah Burley" userId="9af80179-407c-476e-b249-13fd68e2ba8d" providerId="ADAL" clId="{A583EA89-DC99-4CE3-9748-ECD8A1F75700}" dt="2024-04-08T02:51:56.436" v="4440" actId="478"/>
          <ac:picMkLst>
            <pc:docMk/>
            <pc:sldMk cId="3090147469" sldId="286"/>
            <ac:picMk id="6" creationId="{DB1EA05A-E72C-4E25-A0AC-EC52AFE552AB}"/>
          </ac:picMkLst>
        </pc:picChg>
        <pc:picChg chg="add del mod">
          <ac:chgData name="Hannah Burley" userId="9af80179-407c-476e-b249-13fd68e2ba8d" providerId="ADAL" clId="{A583EA89-DC99-4CE3-9748-ECD8A1F75700}" dt="2024-04-08T02:50:26.353" v="4417" actId="478"/>
          <ac:picMkLst>
            <pc:docMk/>
            <pc:sldMk cId="3090147469" sldId="286"/>
            <ac:picMk id="8" creationId="{D8467BBC-2673-4B59-813E-349448E16656}"/>
          </ac:picMkLst>
        </pc:picChg>
        <pc:picChg chg="add del mod">
          <ac:chgData name="Hannah Burley" userId="9af80179-407c-476e-b249-13fd68e2ba8d" providerId="ADAL" clId="{A583EA89-DC99-4CE3-9748-ECD8A1F75700}" dt="2024-04-08T02:51:23.456" v="4430" actId="478"/>
          <ac:picMkLst>
            <pc:docMk/>
            <pc:sldMk cId="3090147469" sldId="286"/>
            <ac:picMk id="10" creationId="{BEE1CDA0-A3E2-44D6-8484-B946FA71E3BE}"/>
          </ac:picMkLst>
        </pc:picChg>
        <pc:picChg chg="add mod">
          <ac:chgData name="Hannah Burley" userId="9af80179-407c-476e-b249-13fd68e2ba8d" providerId="ADAL" clId="{A583EA89-DC99-4CE3-9748-ECD8A1F75700}" dt="2024-04-08T02:51:33.766" v="4435" actId="1076"/>
          <ac:picMkLst>
            <pc:docMk/>
            <pc:sldMk cId="3090147469" sldId="286"/>
            <ac:picMk id="12" creationId="{B41171EA-8D2E-4DE0-8E49-864F19A742F0}"/>
          </ac:picMkLst>
        </pc:picChg>
        <pc:picChg chg="add del mod">
          <ac:chgData name="Hannah Burley" userId="9af80179-407c-476e-b249-13fd68e2ba8d" providerId="ADAL" clId="{A583EA89-DC99-4CE3-9748-ECD8A1F75700}" dt="2024-04-08T02:50:15.097" v="4413" actId="478"/>
          <ac:picMkLst>
            <pc:docMk/>
            <pc:sldMk cId="3090147469" sldId="286"/>
            <ac:picMk id="14" creationId="{0067058F-09A6-41EC-9C56-FB4A1BFC83BC}"/>
          </ac:picMkLst>
        </pc:picChg>
      </pc:sldChg>
      <pc:sldChg chg="addSp modSp mod modNotesTx">
        <pc:chgData name="Hannah Burley" userId="9af80179-407c-476e-b249-13fd68e2ba8d" providerId="ADAL" clId="{A583EA89-DC99-4CE3-9748-ECD8A1F75700}" dt="2024-04-08T02:51:12.056" v="4428" actId="1582"/>
        <pc:sldMkLst>
          <pc:docMk/>
          <pc:sldMk cId="1713937700" sldId="287"/>
        </pc:sldMkLst>
        <pc:spChg chg="mod">
          <ac:chgData name="Hannah Burley" userId="9af80179-407c-476e-b249-13fd68e2ba8d" providerId="ADAL" clId="{A583EA89-DC99-4CE3-9748-ECD8A1F75700}" dt="2024-04-08T02:39:18.858" v="3526" actId="5793"/>
          <ac:spMkLst>
            <pc:docMk/>
            <pc:sldMk cId="1713937700" sldId="287"/>
            <ac:spMk id="3" creationId="{11573B86-5DB7-42F8-B4D8-18A84AA52E48}"/>
          </ac:spMkLst>
        </pc:spChg>
        <pc:picChg chg="add mod">
          <ac:chgData name="Hannah Burley" userId="9af80179-407c-476e-b249-13fd68e2ba8d" providerId="ADAL" clId="{A583EA89-DC99-4CE3-9748-ECD8A1F75700}" dt="2024-04-08T02:51:12.056" v="4428" actId="1582"/>
          <ac:picMkLst>
            <pc:docMk/>
            <pc:sldMk cId="1713937700" sldId="287"/>
            <ac:picMk id="6" creationId="{61FEEB84-A43E-4B50-AE23-53B32D4EC1BC}"/>
          </ac:picMkLst>
        </pc:picChg>
      </pc:sldChg>
      <pc:sldChg chg="addSp delSp modSp mod modNotesTx">
        <pc:chgData name="Hannah Burley" userId="9af80179-407c-476e-b249-13fd68e2ba8d" providerId="ADAL" clId="{A583EA89-DC99-4CE3-9748-ECD8A1F75700}" dt="2024-04-08T02:51:20.226" v="4429" actId="208"/>
        <pc:sldMkLst>
          <pc:docMk/>
          <pc:sldMk cId="417230102" sldId="288"/>
        </pc:sldMkLst>
        <pc:spChg chg="mod">
          <ac:chgData name="Hannah Burley" userId="9af80179-407c-476e-b249-13fd68e2ba8d" providerId="ADAL" clId="{A583EA89-DC99-4CE3-9748-ECD8A1F75700}" dt="2024-04-08T02:36:10.244" v="3194" actId="1076"/>
          <ac:spMkLst>
            <pc:docMk/>
            <pc:sldMk cId="417230102" sldId="288"/>
            <ac:spMk id="4" creationId="{F9C00A86-F18E-4493-BE72-16D9016665A4}"/>
          </ac:spMkLst>
        </pc:spChg>
        <pc:picChg chg="add del mod">
          <ac:chgData name="Hannah Burley" userId="9af80179-407c-476e-b249-13fd68e2ba8d" providerId="ADAL" clId="{A583EA89-DC99-4CE3-9748-ECD8A1F75700}" dt="2024-04-08T02:49:13.309" v="4400"/>
          <ac:picMkLst>
            <pc:docMk/>
            <pc:sldMk cId="417230102" sldId="288"/>
            <ac:picMk id="5" creationId="{A9BA6F01-88AC-4662-BF11-C3E687CE6126}"/>
          </ac:picMkLst>
        </pc:picChg>
        <pc:picChg chg="add mod">
          <ac:chgData name="Hannah Burley" userId="9af80179-407c-476e-b249-13fd68e2ba8d" providerId="ADAL" clId="{A583EA89-DC99-4CE3-9748-ECD8A1F75700}" dt="2024-04-08T02:51:20.226" v="4429" actId="208"/>
          <ac:picMkLst>
            <pc:docMk/>
            <pc:sldMk cId="417230102" sldId="288"/>
            <ac:picMk id="6" creationId="{179A0B28-43A4-4AF2-929B-67133AAE1797}"/>
          </ac:picMkLst>
        </pc:picChg>
      </pc:sldChg>
      <pc:sldChg chg="addSp modSp mod modNotesTx">
        <pc:chgData name="Hannah Burley" userId="9af80179-407c-476e-b249-13fd68e2ba8d" providerId="ADAL" clId="{A583EA89-DC99-4CE3-9748-ECD8A1F75700}" dt="2024-04-08T02:51:52.166" v="4439" actId="208"/>
        <pc:sldMkLst>
          <pc:docMk/>
          <pc:sldMk cId="4251738212" sldId="289"/>
        </pc:sldMkLst>
        <pc:spChg chg="mod">
          <ac:chgData name="Hannah Burley" userId="9af80179-407c-476e-b249-13fd68e2ba8d" providerId="ADAL" clId="{A583EA89-DC99-4CE3-9748-ECD8A1F75700}" dt="2024-04-08T02:36:15.864" v="3195" actId="1076"/>
          <ac:spMkLst>
            <pc:docMk/>
            <pc:sldMk cId="4251738212" sldId="289"/>
            <ac:spMk id="4" creationId="{2CB8EC25-A1A8-465B-BBAC-87D9572A9C2A}"/>
          </ac:spMkLst>
        </pc:spChg>
        <pc:picChg chg="add mod">
          <ac:chgData name="Hannah Burley" userId="9af80179-407c-476e-b249-13fd68e2ba8d" providerId="ADAL" clId="{A583EA89-DC99-4CE3-9748-ECD8A1F75700}" dt="2024-04-08T02:51:52.166" v="4439" actId="208"/>
          <ac:picMkLst>
            <pc:docMk/>
            <pc:sldMk cId="4251738212" sldId="289"/>
            <ac:picMk id="5" creationId="{880EF83E-21CB-4DF4-B75D-A38533837894}"/>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0E14C5-A8C3-42EC-B349-F2A225106D60}" type="doc">
      <dgm:prSet loTypeId="urn:microsoft.com/office/officeart/2005/8/layout/venn3" loCatId="relationship" qsTypeId="urn:microsoft.com/office/officeart/2005/8/quickstyle/simple2" qsCatId="simple" csTypeId="urn:microsoft.com/office/officeart/2005/8/colors/colorful4" csCatId="colorful" phldr="1"/>
      <dgm:spPr/>
    </dgm:pt>
    <dgm:pt modelId="{1B640548-3B39-43F9-B553-71A82F0757CC}">
      <dgm:prSet phldrT="[Text]" custT="1"/>
      <dgm:spPr/>
      <dgm:t>
        <a:bodyPr/>
        <a:lstStyle/>
        <a:p>
          <a:pPr algn="ctr"/>
          <a:r>
            <a:rPr lang="en-AU" sz="3600"/>
            <a:t>SIAG Community Connection Grant</a:t>
          </a:r>
        </a:p>
      </dgm:t>
    </dgm:pt>
    <dgm:pt modelId="{4BC406D5-8EDD-4456-B413-2497A1FEF71B}" type="parTrans" cxnId="{828090E4-349A-47CC-B475-805E790BC366}">
      <dgm:prSet/>
      <dgm:spPr/>
      <dgm:t>
        <a:bodyPr/>
        <a:lstStyle/>
        <a:p>
          <a:endParaRPr lang="en-AU"/>
        </a:p>
      </dgm:t>
    </dgm:pt>
    <dgm:pt modelId="{A06CC489-7280-4A99-8E8C-CD214B60FDC1}" type="sibTrans" cxnId="{828090E4-349A-47CC-B475-805E790BC366}">
      <dgm:prSet/>
      <dgm:spPr/>
      <dgm:t>
        <a:bodyPr/>
        <a:lstStyle/>
        <a:p>
          <a:endParaRPr lang="en-AU"/>
        </a:p>
      </dgm:t>
    </dgm:pt>
    <dgm:pt modelId="{7C4530F9-3286-41DB-B0C0-381C4AFBA4CB}">
      <dgm:prSet phldrT="[Text]" custT="1"/>
      <dgm:spPr/>
      <dgm:t>
        <a:bodyPr/>
        <a:lstStyle/>
        <a:p>
          <a:pPr algn="ctr"/>
          <a:r>
            <a:rPr lang="en-AU" sz="3600"/>
            <a:t>Community Grants</a:t>
          </a:r>
        </a:p>
      </dgm:t>
    </dgm:pt>
    <dgm:pt modelId="{81D0D553-4A3E-46BC-AC4B-03E5ABBD7787}" type="sibTrans" cxnId="{B38DEE2C-7EF8-46B5-BBA2-C52F84F5B306}">
      <dgm:prSet/>
      <dgm:spPr/>
      <dgm:t>
        <a:bodyPr/>
        <a:lstStyle/>
        <a:p>
          <a:endParaRPr lang="en-AU"/>
        </a:p>
      </dgm:t>
    </dgm:pt>
    <dgm:pt modelId="{DC497AE2-1235-408A-9E19-31DC8EEB44AF}" type="parTrans" cxnId="{B38DEE2C-7EF8-46B5-BBA2-C52F84F5B306}">
      <dgm:prSet/>
      <dgm:spPr/>
      <dgm:t>
        <a:bodyPr/>
        <a:lstStyle/>
        <a:p>
          <a:endParaRPr lang="en-AU"/>
        </a:p>
      </dgm:t>
    </dgm:pt>
    <dgm:pt modelId="{BE6599A2-81EA-428C-AC02-5ACF988D7FF1}" type="pres">
      <dgm:prSet presAssocID="{3E0E14C5-A8C3-42EC-B349-F2A225106D60}" presName="Name0" presStyleCnt="0">
        <dgm:presLayoutVars>
          <dgm:dir/>
          <dgm:resizeHandles val="exact"/>
        </dgm:presLayoutVars>
      </dgm:prSet>
      <dgm:spPr/>
    </dgm:pt>
    <dgm:pt modelId="{7170AFA1-189C-4B54-8570-0F3848926949}" type="pres">
      <dgm:prSet presAssocID="{1B640548-3B39-43F9-B553-71A82F0757CC}" presName="Name5" presStyleLbl="vennNode1" presStyleIdx="0" presStyleCnt="2">
        <dgm:presLayoutVars>
          <dgm:bulletEnabled val="1"/>
        </dgm:presLayoutVars>
      </dgm:prSet>
      <dgm:spPr/>
    </dgm:pt>
    <dgm:pt modelId="{26DCEA49-11E7-49B3-B60D-15A4A6524FA4}" type="pres">
      <dgm:prSet presAssocID="{A06CC489-7280-4A99-8E8C-CD214B60FDC1}" presName="space" presStyleCnt="0"/>
      <dgm:spPr/>
    </dgm:pt>
    <dgm:pt modelId="{E190B533-904F-49BC-966C-90F13AF0C5D2}" type="pres">
      <dgm:prSet presAssocID="{7C4530F9-3286-41DB-B0C0-381C4AFBA4CB}" presName="Name5" presStyleLbl="vennNode1" presStyleIdx="1" presStyleCnt="2">
        <dgm:presLayoutVars>
          <dgm:bulletEnabled val="1"/>
        </dgm:presLayoutVars>
      </dgm:prSet>
      <dgm:spPr/>
    </dgm:pt>
  </dgm:ptLst>
  <dgm:cxnLst>
    <dgm:cxn modelId="{D07BA003-7681-4D8D-B2C0-A2C4A7A19A5E}" type="presOf" srcId="{7C4530F9-3286-41DB-B0C0-381C4AFBA4CB}" destId="{E190B533-904F-49BC-966C-90F13AF0C5D2}" srcOrd="0" destOrd="0" presId="urn:microsoft.com/office/officeart/2005/8/layout/venn3"/>
    <dgm:cxn modelId="{072D7505-0608-4494-960D-78981A254341}" type="presOf" srcId="{3E0E14C5-A8C3-42EC-B349-F2A225106D60}" destId="{BE6599A2-81EA-428C-AC02-5ACF988D7FF1}" srcOrd="0" destOrd="0" presId="urn:microsoft.com/office/officeart/2005/8/layout/venn3"/>
    <dgm:cxn modelId="{7DEBCD15-FED5-4069-802B-40A7154B7303}" type="presOf" srcId="{1B640548-3B39-43F9-B553-71A82F0757CC}" destId="{7170AFA1-189C-4B54-8570-0F3848926949}" srcOrd="0" destOrd="0" presId="urn:microsoft.com/office/officeart/2005/8/layout/venn3"/>
    <dgm:cxn modelId="{B38DEE2C-7EF8-46B5-BBA2-C52F84F5B306}" srcId="{3E0E14C5-A8C3-42EC-B349-F2A225106D60}" destId="{7C4530F9-3286-41DB-B0C0-381C4AFBA4CB}" srcOrd="1" destOrd="0" parTransId="{DC497AE2-1235-408A-9E19-31DC8EEB44AF}" sibTransId="{81D0D553-4A3E-46BC-AC4B-03E5ABBD7787}"/>
    <dgm:cxn modelId="{828090E4-349A-47CC-B475-805E790BC366}" srcId="{3E0E14C5-A8C3-42EC-B349-F2A225106D60}" destId="{1B640548-3B39-43F9-B553-71A82F0757CC}" srcOrd="0" destOrd="0" parTransId="{4BC406D5-8EDD-4456-B413-2497A1FEF71B}" sibTransId="{A06CC489-7280-4A99-8E8C-CD214B60FDC1}"/>
    <dgm:cxn modelId="{36AB18B8-ED09-4116-B03E-985DF3F3ABEC}" type="presParOf" srcId="{BE6599A2-81EA-428C-AC02-5ACF988D7FF1}" destId="{7170AFA1-189C-4B54-8570-0F3848926949}" srcOrd="0" destOrd="0" presId="urn:microsoft.com/office/officeart/2005/8/layout/venn3"/>
    <dgm:cxn modelId="{764E5874-1C3D-4938-879F-2114E863BA9D}" type="presParOf" srcId="{BE6599A2-81EA-428C-AC02-5ACF988D7FF1}" destId="{26DCEA49-11E7-49B3-B60D-15A4A6524FA4}" srcOrd="1" destOrd="0" presId="urn:microsoft.com/office/officeart/2005/8/layout/venn3"/>
    <dgm:cxn modelId="{34B92BFF-3147-41B3-80D9-83C304FE2A87}" type="presParOf" srcId="{BE6599A2-81EA-428C-AC02-5ACF988D7FF1}" destId="{E190B533-904F-49BC-966C-90F13AF0C5D2}" srcOrd="2"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70AFA1-189C-4B54-8570-0F3848926949}">
      <dsp:nvSpPr>
        <dsp:cNvPr id="0" name=""/>
        <dsp:cNvSpPr/>
      </dsp:nvSpPr>
      <dsp:spPr>
        <a:xfrm>
          <a:off x="5823" y="376948"/>
          <a:ext cx="4134333" cy="4134333"/>
        </a:xfrm>
        <a:prstGeom prst="ellipse">
          <a:avLst/>
        </a:prstGeom>
        <a:solidFill>
          <a:schemeClr val="accent4">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27526" tIns="45720" rIns="227526" bIns="45720" numCol="1" spcCol="1270" anchor="ctr" anchorCtr="0">
          <a:noAutofit/>
        </a:bodyPr>
        <a:lstStyle/>
        <a:p>
          <a:pPr marL="0" lvl="0" indent="0" algn="ctr" defTabSz="1600200">
            <a:lnSpc>
              <a:spcPct val="90000"/>
            </a:lnSpc>
            <a:spcBef>
              <a:spcPct val="0"/>
            </a:spcBef>
            <a:spcAft>
              <a:spcPct val="35000"/>
            </a:spcAft>
            <a:buNone/>
          </a:pPr>
          <a:r>
            <a:rPr lang="en-AU" sz="3600" kern="1200"/>
            <a:t>SIAG Community Connection Grant</a:t>
          </a:r>
        </a:p>
      </dsp:txBody>
      <dsp:txXfrm>
        <a:off x="611282" y="982407"/>
        <a:ext cx="2923415" cy="2923415"/>
      </dsp:txXfrm>
    </dsp:sp>
    <dsp:sp modelId="{E190B533-904F-49BC-966C-90F13AF0C5D2}">
      <dsp:nvSpPr>
        <dsp:cNvPr id="0" name=""/>
        <dsp:cNvSpPr/>
      </dsp:nvSpPr>
      <dsp:spPr>
        <a:xfrm>
          <a:off x="3313289" y="376948"/>
          <a:ext cx="4134333" cy="4134333"/>
        </a:xfrm>
        <a:prstGeom prst="ellipse">
          <a:avLst/>
        </a:prstGeom>
        <a:solidFill>
          <a:schemeClr val="accent4">
            <a:alpha val="50000"/>
            <a:hueOff val="-4464770"/>
            <a:satOff val="26899"/>
            <a:lumOff val="2156"/>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27526" tIns="45720" rIns="227526" bIns="45720" numCol="1" spcCol="1270" anchor="ctr" anchorCtr="0">
          <a:noAutofit/>
        </a:bodyPr>
        <a:lstStyle/>
        <a:p>
          <a:pPr marL="0" lvl="0" indent="0" algn="ctr" defTabSz="1600200">
            <a:lnSpc>
              <a:spcPct val="90000"/>
            </a:lnSpc>
            <a:spcBef>
              <a:spcPct val="0"/>
            </a:spcBef>
            <a:spcAft>
              <a:spcPct val="35000"/>
            </a:spcAft>
            <a:buNone/>
          </a:pPr>
          <a:r>
            <a:rPr lang="en-AU" sz="3600" kern="1200"/>
            <a:t>Community Grants</a:t>
          </a:r>
        </a:p>
      </dsp:txBody>
      <dsp:txXfrm>
        <a:off x="3918748" y="982407"/>
        <a:ext cx="2923415" cy="2923415"/>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ED612-D1C7-40A3-91C4-429EB7451D91}" type="datetimeFigureOut">
              <a:rPr lang="en-AU" smtClean="0"/>
              <a:t>8/04/2024</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6BF56C-2171-409D-A297-3EC5F0883E8F}" type="slidenum">
              <a:rPr lang="en-AU" smtClean="0"/>
              <a:t>‹#›</a:t>
            </a:fld>
            <a:endParaRPr lang="en-AU"/>
          </a:p>
        </p:txBody>
      </p:sp>
    </p:spTree>
    <p:extLst>
      <p:ext uri="{BB962C8B-B14F-4D97-AF65-F5344CB8AC3E}">
        <p14:creationId xmlns:p14="http://schemas.microsoft.com/office/powerpoint/2010/main" val="3975687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856DE2-58A7-4637-AC82-E237B56D3A90}" type="datetimeFigureOut">
              <a:rPr lang="en-AU" smtClean="0"/>
              <a:t>8/04/2024</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EFBB50-B174-4CD4-87AC-81874355B15C}" type="slidenum">
              <a:rPr lang="en-AU" smtClean="0"/>
              <a:t>‹#›</a:t>
            </a:fld>
            <a:endParaRPr lang="en-AU"/>
          </a:p>
        </p:txBody>
      </p:sp>
    </p:spTree>
    <p:extLst>
      <p:ext uri="{BB962C8B-B14F-4D97-AF65-F5344CB8AC3E}">
        <p14:creationId xmlns:p14="http://schemas.microsoft.com/office/powerpoint/2010/main" val="3945361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latrobe.vic.gov.au/siag"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a:effectLst/>
                <a:latin typeface="Arial" panose="020B0604020202020204" pitchFamily="34" charset="0"/>
                <a:ea typeface="Times New Roman" panose="02020603050405020304" pitchFamily="18" charset="0"/>
              </a:rPr>
              <a:t>Slide 1 </a:t>
            </a:r>
          </a:p>
          <a:p>
            <a:pPr>
              <a:lnSpc>
                <a:spcPct val="107000"/>
              </a:lnSpc>
              <a:spcAft>
                <a:spcPts val="800"/>
              </a:spcAft>
            </a:pPr>
            <a:r>
              <a:rPr lang="en-AU" sz="1100">
                <a:effectLst/>
                <a:latin typeface="Arial" panose="020B0604020202020204" pitchFamily="34" charset="0"/>
                <a:ea typeface="Calibri" panose="020F0502020204030204" pitchFamily="34" charset="0"/>
                <a:cs typeface="Times New Roman" panose="02020603050405020304" pitchFamily="18" charset="0"/>
              </a:rPr>
              <a:t>No comment </a:t>
            </a:r>
          </a:p>
          <a:p>
            <a:endParaRPr lang="en-AU" sz="900"/>
          </a:p>
        </p:txBody>
      </p:sp>
      <p:sp>
        <p:nvSpPr>
          <p:cNvPr id="4" name="Slide Number Placeholder 3"/>
          <p:cNvSpPr>
            <a:spLocks noGrp="1"/>
          </p:cNvSpPr>
          <p:nvPr>
            <p:ph type="sldNum" sz="quarter" idx="5"/>
          </p:nvPr>
        </p:nvSpPr>
        <p:spPr/>
        <p:txBody>
          <a:bodyPr/>
          <a:lstStyle/>
          <a:p>
            <a:fld id="{2EEFBB50-B174-4CD4-87AC-81874355B15C}" type="slidenum">
              <a:rPr lang="en-AU" smtClean="0"/>
              <a:t>1</a:t>
            </a:fld>
            <a:endParaRPr lang="en-AU"/>
          </a:p>
        </p:txBody>
      </p:sp>
    </p:spTree>
    <p:extLst>
      <p:ext uri="{BB962C8B-B14F-4D97-AF65-F5344CB8AC3E}">
        <p14:creationId xmlns:p14="http://schemas.microsoft.com/office/powerpoint/2010/main" val="25633344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cs typeface="Arial" panose="020B0604020202020204" pitchFamily="34" charset="0"/>
              </a:rPr>
              <a:t>Slide 10 – Preparing to Apply </a:t>
            </a:r>
          </a:p>
          <a:p>
            <a:pPr>
              <a:lnSpc>
                <a:spcPct val="107000"/>
              </a:lnSpc>
              <a:spcBef>
                <a:spcPts val="1200"/>
              </a:spcBef>
            </a:pPr>
            <a:endParaRPr lang="en-AU" sz="1100" b="1" kern="0" dirty="0">
              <a:effectLst/>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Before applying make sure you have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Arial" panose="020B0604020202020204" pitchFamily="34" charset="0"/>
              </a:rPr>
              <a:t>Your idea</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Arial" panose="020B0604020202020204" pitchFamily="34" charset="0"/>
              </a:rPr>
              <a:t>Read through the Program Guidelines/Policy and meet the eligibility criteria</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Arial" panose="020B0604020202020204" pitchFamily="34" charset="0"/>
              </a:rPr>
              <a:t>Looked over the Municipal Public Health and Wellbeing Plan (Living Well Latrobe)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Arial" panose="020B0604020202020204" pitchFamily="34" charset="0"/>
              </a:rPr>
              <a:t>Have your documentation ready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Arial" panose="020B0604020202020204" pitchFamily="34" charset="0"/>
              </a:rPr>
              <a:t>Auspice agreement letter (where you are using an auspice)</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Arial" panose="020B0604020202020204" pitchFamily="34" charset="0"/>
              </a:rPr>
              <a:t>Approval from the relevant people (where necessary) which could be</a:t>
            </a:r>
          </a:p>
          <a:p>
            <a:pPr marL="742950" lvl="1" indent="-285750">
              <a:lnSpc>
                <a:spcPct val="107000"/>
              </a:lnSpc>
              <a:buFont typeface="Courier New" panose="02070309020205020404" pitchFamily="49" charset="0"/>
              <a:buChar char="o"/>
            </a:pPr>
            <a:r>
              <a:rPr lang="en-AU" sz="1100" dirty="0">
                <a:effectLst/>
                <a:latin typeface="Arial" panose="020B0604020202020204" pitchFamily="34" charset="0"/>
                <a:ea typeface="Calibri" panose="020F0502020204030204" pitchFamily="34" charset="0"/>
                <a:cs typeface="Arial" panose="020B0604020202020204" pitchFamily="34" charset="0"/>
              </a:rPr>
              <a:t>Written approval from other users </a:t>
            </a:r>
          </a:p>
          <a:p>
            <a:pPr marL="742950" lvl="1" indent="-285750">
              <a:lnSpc>
                <a:spcPct val="107000"/>
              </a:lnSpc>
              <a:buFont typeface="Courier New" panose="02070309020205020404" pitchFamily="49" charset="0"/>
              <a:buChar char="o"/>
            </a:pPr>
            <a:r>
              <a:rPr lang="en-AU" sz="1100" dirty="0">
                <a:effectLst/>
                <a:latin typeface="Arial" panose="020B0604020202020204" pitchFamily="34" charset="0"/>
                <a:ea typeface="Calibri" panose="020F0502020204030204" pitchFamily="34" charset="0"/>
                <a:cs typeface="Arial" panose="020B0604020202020204" pitchFamily="34" charset="0"/>
              </a:rPr>
              <a:t>Written permission from the asset owner </a:t>
            </a:r>
          </a:p>
          <a:p>
            <a:pPr marL="742950" lvl="1" indent="-285750">
              <a:lnSpc>
                <a:spcPct val="107000"/>
              </a:lnSpc>
              <a:spcAft>
                <a:spcPts val="800"/>
              </a:spcAft>
              <a:buFont typeface="Courier New" panose="02070309020205020404" pitchFamily="49" charset="0"/>
              <a:buChar char="o"/>
            </a:pPr>
            <a:r>
              <a:rPr lang="en-AU" sz="1100" dirty="0">
                <a:effectLst/>
                <a:latin typeface="Arial" panose="020B0604020202020204" pitchFamily="34" charset="0"/>
                <a:ea typeface="Calibri" panose="020F0502020204030204" pitchFamily="34" charset="0"/>
                <a:cs typeface="Arial" panose="020B0604020202020204" pitchFamily="34" charset="0"/>
              </a:rPr>
              <a:t>Written approval from relevant council staff </a:t>
            </a:r>
          </a:p>
          <a:p>
            <a:endParaRPr lang="en-AU"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EEFBB50-B174-4CD4-87AC-81874355B15C}" type="slidenum">
              <a:rPr lang="en-AU" smtClean="0"/>
              <a:t>10</a:t>
            </a:fld>
            <a:endParaRPr lang="en-AU"/>
          </a:p>
        </p:txBody>
      </p:sp>
    </p:spTree>
    <p:extLst>
      <p:ext uri="{BB962C8B-B14F-4D97-AF65-F5344CB8AC3E}">
        <p14:creationId xmlns:p14="http://schemas.microsoft.com/office/powerpoint/2010/main" val="3305335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rPr>
              <a:t>Slide 11 – Evidence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The evidence you will need is:</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Current certificate of public liability insurance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1-2 quotes depending on the project cost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Show that there is a need for your project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Show how the community has been consulted.</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Show how you think your project will improve your identified need</a:t>
            </a:r>
          </a:p>
          <a:p>
            <a:pPr marL="342900" lvl="0" indent="-342900">
              <a:lnSpc>
                <a:spcPct val="107000"/>
              </a:lnSpc>
              <a:spcAft>
                <a:spcPts val="800"/>
              </a:spcAft>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Show that you have the capacity to maintain the connection and inclusion between community members and therefore - improve mental wellbeing</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This grant is excited to support opportunities that are new and creative as well as supporting projects that have already started and would like to further their equity, inclusion and connection. </a:t>
            </a:r>
          </a:p>
          <a:p>
            <a:endParaRPr lang="en-AU" sz="900" dirty="0"/>
          </a:p>
        </p:txBody>
      </p:sp>
      <p:sp>
        <p:nvSpPr>
          <p:cNvPr id="4" name="Slide Number Placeholder 3"/>
          <p:cNvSpPr>
            <a:spLocks noGrp="1"/>
          </p:cNvSpPr>
          <p:nvPr>
            <p:ph type="sldNum" sz="quarter" idx="5"/>
          </p:nvPr>
        </p:nvSpPr>
        <p:spPr/>
        <p:txBody>
          <a:bodyPr/>
          <a:lstStyle/>
          <a:p>
            <a:fld id="{2EEFBB50-B174-4CD4-87AC-81874355B15C}" type="slidenum">
              <a:rPr lang="en-AU" smtClean="0"/>
              <a:t>11</a:t>
            </a:fld>
            <a:endParaRPr lang="en-AU"/>
          </a:p>
        </p:txBody>
      </p:sp>
    </p:spTree>
    <p:extLst>
      <p:ext uri="{BB962C8B-B14F-4D97-AF65-F5344CB8AC3E}">
        <p14:creationId xmlns:p14="http://schemas.microsoft.com/office/powerpoint/2010/main" val="42690200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rPr>
              <a:t>This shows that there is a problem you are trying to solve </a:t>
            </a:r>
          </a:p>
          <a:p>
            <a:endParaRPr lang="en-AU" dirty="0"/>
          </a:p>
          <a:p>
            <a:endParaRPr lang="en-AU" dirty="0"/>
          </a:p>
          <a:p>
            <a:r>
              <a:rPr lang="en-AU" dirty="0"/>
              <a:t>Some examples could include, but are not limited to </a:t>
            </a:r>
          </a:p>
          <a:p>
            <a:pPr marL="342900" indent="-342900">
              <a:buFont typeface="Arial" panose="020B0604020202020204" pitchFamily="34" charset="0"/>
              <a:buChar char="•"/>
            </a:pPr>
            <a:r>
              <a:rPr lang="en-AU" sz="1800" dirty="0">
                <a:solidFill>
                  <a:schemeClr val="tx1"/>
                </a:solidFill>
              </a:rPr>
              <a:t>Statistical data and research papers </a:t>
            </a:r>
          </a:p>
          <a:p>
            <a:r>
              <a:rPr lang="en-AU" sz="1200" i="1" dirty="0">
                <a:solidFill>
                  <a:schemeClr val="tx1"/>
                </a:solidFill>
              </a:rPr>
              <a:t>“Australia has increasing rates of family violence, and Latrobe has the second highest family violence rates in the state – please see attachment” </a:t>
            </a:r>
          </a:p>
          <a:p>
            <a:endParaRPr lang="en-AU" sz="1200" i="1" dirty="0">
              <a:solidFill>
                <a:schemeClr val="tx1"/>
              </a:solidFill>
            </a:endParaRPr>
          </a:p>
          <a:p>
            <a:pPr marL="342900" indent="-342900">
              <a:buFont typeface="Arial" panose="020B0604020202020204" pitchFamily="34" charset="0"/>
              <a:buChar char="•"/>
            </a:pPr>
            <a:r>
              <a:rPr lang="en-AU" sz="1800" dirty="0">
                <a:solidFill>
                  <a:schemeClr val="tx1"/>
                </a:solidFill>
              </a:rPr>
              <a:t>Testimonials or quotes from community members</a:t>
            </a:r>
          </a:p>
          <a:p>
            <a:r>
              <a:rPr lang="en-AU" sz="1200" i="1" dirty="0">
                <a:solidFill>
                  <a:schemeClr val="tx1"/>
                </a:solidFill>
              </a:rPr>
              <a:t>“This issue has been raised at several community meetings over the last 2 years – Please see minutes attached” </a:t>
            </a:r>
          </a:p>
          <a:p>
            <a:endParaRPr lang="en-AU" sz="1200" i="1" dirty="0">
              <a:solidFill>
                <a:schemeClr val="tx1"/>
              </a:solidFill>
            </a:endParaRPr>
          </a:p>
          <a:p>
            <a:pPr marL="342900" indent="-342900">
              <a:buFont typeface="Arial" panose="020B0604020202020204" pitchFamily="34" charset="0"/>
              <a:buChar char="•"/>
            </a:pPr>
            <a:r>
              <a:rPr lang="en-AU" sz="1800" dirty="0">
                <a:solidFill>
                  <a:schemeClr val="tx1"/>
                </a:solidFill>
              </a:rPr>
              <a:t>Results from local information </a:t>
            </a:r>
          </a:p>
          <a:p>
            <a:r>
              <a:rPr lang="en-AU" sz="1200" i="1" dirty="0">
                <a:solidFill>
                  <a:schemeClr val="tx1"/>
                </a:solidFill>
              </a:rPr>
              <a:t>“Latrobe has the second highest family violence rates in the state – please see attachment” </a:t>
            </a:r>
          </a:p>
          <a:p>
            <a:endParaRPr lang="en-AU" sz="1200" i="1" dirty="0">
              <a:solidFill>
                <a:schemeClr val="tx1"/>
              </a:solidFill>
            </a:endParaRPr>
          </a:p>
          <a:p>
            <a:pPr marL="342900" indent="-342900">
              <a:buFont typeface="Arial" panose="020B0604020202020204" pitchFamily="34" charset="0"/>
              <a:buChar char="•"/>
            </a:pPr>
            <a:r>
              <a:rPr lang="en-AU" sz="1800" dirty="0">
                <a:solidFill>
                  <a:schemeClr val="tx1"/>
                </a:solidFill>
              </a:rPr>
              <a:t>Case studies or real-life examples illustrating the negative impact</a:t>
            </a:r>
          </a:p>
          <a:p>
            <a:r>
              <a:rPr lang="en-AU" sz="1200" i="1" dirty="0">
                <a:solidFill>
                  <a:schemeClr val="tx1"/>
                </a:solidFill>
              </a:rPr>
              <a:t>“A local newspaper reported that…. Please see attachment”</a:t>
            </a:r>
          </a:p>
          <a:p>
            <a:endParaRPr lang="en-AU" dirty="0"/>
          </a:p>
        </p:txBody>
      </p:sp>
      <p:sp>
        <p:nvSpPr>
          <p:cNvPr id="4" name="Slide Number Placeholder 3"/>
          <p:cNvSpPr>
            <a:spLocks noGrp="1"/>
          </p:cNvSpPr>
          <p:nvPr>
            <p:ph type="sldNum" sz="quarter" idx="5"/>
          </p:nvPr>
        </p:nvSpPr>
        <p:spPr/>
        <p:txBody>
          <a:bodyPr/>
          <a:lstStyle/>
          <a:p>
            <a:fld id="{2EEFBB50-B174-4CD4-87AC-81874355B15C}" type="slidenum">
              <a:rPr lang="en-AU" smtClean="0"/>
              <a:t>12</a:t>
            </a:fld>
            <a:endParaRPr lang="en-AU"/>
          </a:p>
        </p:txBody>
      </p:sp>
    </p:spTree>
    <p:extLst>
      <p:ext uri="{BB962C8B-B14F-4D97-AF65-F5344CB8AC3E}">
        <p14:creationId xmlns:p14="http://schemas.microsoft.com/office/powerpoint/2010/main" val="2929203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rPr>
              <a:t>This shows that your solution to the need is what the community wants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Some examples could include, but are not limited to </a:t>
            </a:r>
          </a:p>
          <a:p>
            <a:pPr marL="342900" indent="-342900">
              <a:buFont typeface="Arial" panose="020B0604020202020204" pitchFamily="34" charset="0"/>
              <a:buChar char="•"/>
            </a:pPr>
            <a:r>
              <a:rPr lang="en-AU" sz="1200" dirty="0">
                <a:solidFill>
                  <a:schemeClr val="tx1"/>
                </a:solidFill>
              </a:rPr>
              <a:t>Feedback on your project from community members </a:t>
            </a:r>
          </a:p>
          <a:p>
            <a:pPr marL="0" indent="0">
              <a:buFont typeface="Arial" panose="020B0604020202020204" pitchFamily="34" charset="0"/>
              <a:buNone/>
            </a:pPr>
            <a:r>
              <a:rPr lang="en-AU" sz="1200" dirty="0">
                <a:solidFill>
                  <a:schemeClr val="tx1"/>
                </a:solidFill>
              </a:rPr>
              <a:t>“A recent community forum was conducted where this project was introduced and received feedback, please see minutes attached” </a:t>
            </a:r>
          </a:p>
          <a:p>
            <a:pPr marL="0" indent="0">
              <a:buFont typeface="Arial" panose="020B0604020202020204" pitchFamily="34" charset="0"/>
              <a:buNone/>
            </a:pPr>
            <a:endParaRPr lang="en-AU" sz="1200" dirty="0">
              <a:solidFill>
                <a:schemeClr val="tx1"/>
              </a:solidFill>
            </a:endParaRPr>
          </a:p>
          <a:p>
            <a:pPr marL="342900" indent="-342900">
              <a:buFont typeface="Arial" panose="020B0604020202020204" pitchFamily="34" charset="0"/>
              <a:buChar char="•"/>
            </a:pPr>
            <a:r>
              <a:rPr lang="en-AU" sz="1200" dirty="0">
                <a:solidFill>
                  <a:schemeClr val="tx1"/>
                </a:solidFill>
              </a:rPr>
              <a:t>Letters of support</a:t>
            </a:r>
          </a:p>
          <a:p>
            <a:pPr marL="0" indent="0">
              <a:buFont typeface="Arial" panose="020B0604020202020204" pitchFamily="34" charset="0"/>
              <a:buNone/>
            </a:pPr>
            <a:r>
              <a:rPr lang="en-AU" sz="1200" dirty="0">
                <a:solidFill>
                  <a:schemeClr val="tx1"/>
                </a:solidFill>
              </a:rPr>
              <a:t>“Multiple disability support group has created a letter of support and have signed their names as they see value in this project, we have attached the letter below” </a:t>
            </a:r>
          </a:p>
          <a:p>
            <a:pPr marL="0" indent="0">
              <a:buFont typeface="Arial" panose="020B0604020202020204" pitchFamily="34" charset="0"/>
              <a:buNone/>
            </a:pPr>
            <a:endParaRPr lang="en-AU" sz="1200" dirty="0">
              <a:solidFill>
                <a:schemeClr val="tx1"/>
              </a:solidFill>
            </a:endParaRPr>
          </a:p>
          <a:p>
            <a:pPr marL="342900" indent="-342900">
              <a:buFont typeface="Arial" panose="020B0604020202020204" pitchFamily="34" charset="0"/>
              <a:buChar char="•"/>
            </a:pPr>
            <a:r>
              <a:rPr lang="en-AU" sz="1200" dirty="0">
                <a:solidFill>
                  <a:schemeClr val="tx1"/>
                </a:solidFill>
              </a:rPr>
              <a:t>Partnership agreements</a:t>
            </a:r>
          </a:p>
          <a:p>
            <a:pPr marL="0" indent="0">
              <a:buFont typeface="Arial" panose="020B0604020202020204" pitchFamily="34" charset="0"/>
              <a:buNone/>
            </a:pPr>
            <a:r>
              <a:rPr lang="en-AU" sz="1200" dirty="0">
                <a:solidFill>
                  <a:schemeClr val="tx1"/>
                </a:solidFill>
              </a:rPr>
              <a:t>“This project will partner with the local community centre to address the recent trend and compliment their current services”</a:t>
            </a:r>
          </a:p>
          <a:p>
            <a:pPr marL="0" indent="0">
              <a:buFont typeface="Arial" panose="020B0604020202020204" pitchFamily="34" charset="0"/>
              <a:buNone/>
            </a:pPr>
            <a:endParaRPr lang="en-AU" sz="1200" dirty="0">
              <a:solidFill>
                <a:schemeClr val="tx1"/>
              </a:solidFill>
            </a:endParaRPr>
          </a:p>
          <a:p>
            <a:pPr marL="342900" indent="-342900">
              <a:buFont typeface="Arial" panose="020B0604020202020204" pitchFamily="34" charset="0"/>
              <a:buChar char="•"/>
            </a:pPr>
            <a:r>
              <a:rPr lang="en-AU" sz="1200" dirty="0">
                <a:solidFill>
                  <a:schemeClr val="tx1"/>
                </a:solidFill>
              </a:rPr>
              <a:t>Examples of collaboration with community members in the planning and development stages of the project.</a:t>
            </a:r>
          </a:p>
          <a:p>
            <a:pPr marL="0" indent="0">
              <a:buFont typeface="Arial" panose="020B0604020202020204" pitchFamily="34" charset="0"/>
              <a:buNone/>
            </a:pPr>
            <a:r>
              <a:rPr lang="en-AU" sz="1200" dirty="0">
                <a:solidFill>
                  <a:schemeClr val="tx1"/>
                </a:solidFill>
              </a:rPr>
              <a:t>“We created a working group of local community members to develop this project” </a:t>
            </a:r>
          </a:p>
          <a:p>
            <a:pPr marL="0" indent="0">
              <a:buFont typeface="Arial" panose="020B0604020202020204" pitchFamily="34" charset="0"/>
              <a:buNone/>
            </a:pPr>
            <a:endParaRPr lang="en-AU" sz="1200" dirty="0">
              <a:solidFill>
                <a:schemeClr val="tx1"/>
              </a:solidFill>
            </a:endParaRPr>
          </a:p>
          <a:p>
            <a:endParaRPr lang="en-AU" dirty="0"/>
          </a:p>
        </p:txBody>
      </p:sp>
      <p:sp>
        <p:nvSpPr>
          <p:cNvPr id="4" name="Slide Number Placeholder 3"/>
          <p:cNvSpPr>
            <a:spLocks noGrp="1"/>
          </p:cNvSpPr>
          <p:nvPr>
            <p:ph type="sldNum" sz="quarter" idx="5"/>
          </p:nvPr>
        </p:nvSpPr>
        <p:spPr/>
        <p:txBody>
          <a:bodyPr/>
          <a:lstStyle/>
          <a:p>
            <a:fld id="{2EEFBB50-B174-4CD4-87AC-81874355B15C}" type="slidenum">
              <a:rPr lang="en-AU" smtClean="0"/>
              <a:t>13</a:t>
            </a:fld>
            <a:endParaRPr lang="en-AU"/>
          </a:p>
        </p:txBody>
      </p:sp>
    </p:spTree>
    <p:extLst>
      <p:ext uri="{BB962C8B-B14F-4D97-AF65-F5344CB8AC3E}">
        <p14:creationId xmlns:p14="http://schemas.microsoft.com/office/powerpoint/2010/main" val="23984350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rPr>
              <a:t>This shows that your project will improve connection and inclusion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Some examples could include, but are not limited to </a:t>
            </a:r>
          </a:p>
          <a:p>
            <a:pPr marL="342900" indent="-342900">
              <a:buFont typeface="Arial" panose="020B0604020202020204" pitchFamily="34" charset="0"/>
              <a:buChar char="•"/>
            </a:pPr>
            <a:r>
              <a:rPr lang="en-AU" sz="1200" dirty="0">
                <a:solidFill>
                  <a:schemeClr val="tx1"/>
                </a:solidFill>
              </a:rPr>
              <a:t>Research Papers and Statistics of similar projects </a:t>
            </a:r>
          </a:p>
          <a:p>
            <a:pPr marL="0" indent="0">
              <a:buFont typeface="Arial" panose="020B0604020202020204" pitchFamily="34" charset="0"/>
              <a:buNone/>
            </a:pPr>
            <a:r>
              <a:rPr lang="en-AU" sz="1200" dirty="0">
                <a:solidFill>
                  <a:schemeClr val="tx1"/>
                </a:solidFill>
              </a:rPr>
              <a:t>“When a similar project was conducted in a regional town in New South Wales, it was found to have a 17% increase in connection” </a:t>
            </a:r>
          </a:p>
          <a:p>
            <a:pPr marL="0" indent="0">
              <a:buFont typeface="Arial" panose="020B0604020202020204" pitchFamily="34" charset="0"/>
              <a:buNone/>
            </a:pPr>
            <a:endParaRPr lang="en-AU" sz="1200" dirty="0">
              <a:solidFill>
                <a:schemeClr val="tx1"/>
              </a:solidFill>
            </a:endParaRPr>
          </a:p>
          <a:p>
            <a:pPr marL="342900" indent="-342900">
              <a:buFont typeface="Arial" panose="020B0604020202020204" pitchFamily="34" charset="0"/>
              <a:buChar char="•"/>
            </a:pPr>
            <a:r>
              <a:rPr lang="en-AU" sz="1200" dirty="0">
                <a:solidFill>
                  <a:schemeClr val="tx1"/>
                </a:solidFill>
              </a:rPr>
              <a:t>Testimonials from pilot programs </a:t>
            </a:r>
          </a:p>
          <a:p>
            <a:pPr marL="0" indent="0">
              <a:buFont typeface="Arial" panose="020B0604020202020204" pitchFamily="34" charset="0"/>
              <a:buNone/>
            </a:pPr>
            <a:r>
              <a:rPr lang="en-AU" sz="1200" dirty="0">
                <a:solidFill>
                  <a:schemeClr val="tx1"/>
                </a:solidFill>
              </a:rPr>
              <a:t>“Community feedback forms showed that 94% felt less lonely and that 87% would continue attending this program” </a:t>
            </a:r>
          </a:p>
          <a:p>
            <a:pPr marL="0" indent="0">
              <a:buFont typeface="Arial" panose="020B0604020202020204" pitchFamily="34" charset="0"/>
              <a:buNone/>
            </a:pPr>
            <a:endParaRPr lang="en-AU" sz="1200" dirty="0">
              <a:solidFill>
                <a:schemeClr val="tx1"/>
              </a:solidFill>
            </a:endParaRPr>
          </a:p>
          <a:p>
            <a:pPr marL="342900" indent="-342900">
              <a:buFont typeface="Arial" panose="020B0604020202020204" pitchFamily="34" charset="0"/>
              <a:buChar char="•"/>
            </a:pPr>
            <a:r>
              <a:rPr lang="en-AU" sz="1200" dirty="0">
                <a:solidFill>
                  <a:schemeClr val="tx1"/>
                </a:solidFill>
              </a:rPr>
              <a:t>Clear links to why you think it will work </a:t>
            </a:r>
          </a:p>
          <a:p>
            <a:pPr marL="0" indent="0">
              <a:buFont typeface="Arial" panose="020B0604020202020204" pitchFamily="34" charset="0"/>
              <a:buNone/>
            </a:pPr>
            <a:r>
              <a:rPr lang="en-AU" sz="1200" dirty="0">
                <a:solidFill>
                  <a:schemeClr val="tx1"/>
                </a:solidFill>
              </a:rPr>
              <a:t>“Even though there is no research on this exact topic, it is an extension of the following” </a:t>
            </a:r>
          </a:p>
          <a:p>
            <a:pPr marL="0" indent="0">
              <a:buFont typeface="Arial" panose="020B0604020202020204" pitchFamily="34" charset="0"/>
              <a:buNone/>
            </a:pPr>
            <a:endParaRPr lang="en-AU" sz="1200" dirty="0">
              <a:solidFill>
                <a:schemeClr val="tx1"/>
              </a:solidFill>
            </a:endParaRPr>
          </a:p>
          <a:p>
            <a:pPr marL="342900" indent="-342900">
              <a:buFont typeface="Arial" panose="020B0604020202020204" pitchFamily="34" charset="0"/>
              <a:buChar char="•"/>
            </a:pPr>
            <a:r>
              <a:rPr lang="en-AU" sz="1200" dirty="0">
                <a:solidFill>
                  <a:schemeClr val="tx1"/>
                </a:solidFill>
              </a:rPr>
              <a:t>Cultural knowledge </a:t>
            </a:r>
          </a:p>
          <a:p>
            <a:r>
              <a:rPr lang="en-AU" dirty="0"/>
              <a:t>“It is established culturally that sharing a meal in the middle of the day supports mental health” </a:t>
            </a:r>
          </a:p>
        </p:txBody>
      </p:sp>
      <p:sp>
        <p:nvSpPr>
          <p:cNvPr id="4" name="Slide Number Placeholder 3"/>
          <p:cNvSpPr>
            <a:spLocks noGrp="1"/>
          </p:cNvSpPr>
          <p:nvPr>
            <p:ph type="sldNum" sz="quarter" idx="5"/>
          </p:nvPr>
        </p:nvSpPr>
        <p:spPr/>
        <p:txBody>
          <a:bodyPr/>
          <a:lstStyle/>
          <a:p>
            <a:fld id="{2EEFBB50-B174-4CD4-87AC-81874355B15C}" type="slidenum">
              <a:rPr lang="en-AU" smtClean="0"/>
              <a:t>14</a:t>
            </a:fld>
            <a:endParaRPr lang="en-AU"/>
          </a:p>
        </p:txBody>
      </p:sp>
    </p:spTree>
    <p:extLst>
      <p:ext uri="{BB962C8B-B14F-4D97-AF65-F5344CB8AC3E}">
        <p14:creationId xmlns:p14="http://schemas.microsoft.com/office/powerpoint/2010/main" val="16528406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Arial"/>
                <a:ea typeface="Verdana"/>
                <a:cs typeface="Arial"/>
              </a:rPr>
              <a:t>This will show how you will create ongoing connection to combat isolation and loneliness </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Some examples could include, but are not limited to </a:t>
            </a:r>
          </a:p>
          <a:p>
            <a:pPr marL="342900" indent="-342900">
              <a:buFont typeface="Arial" panose="020B0604020202020204" pitchFamily="34" charset="0"/>
              <a:buChar char="•"/>
            </a:pPr>
            <a:r>
              <a:rPr lang="en-AU" sz="1200" dirty="0">
                <a:solidFill>
                  <a:schemeClr val="tx1"/>
                </a:solidFill>
                <a:latin typeface="Arial"/>
                <a:ea typeface="Verdana"/>
                <a:cs typeface="Arial"/>
              </a:rPr>
              <a:t>Continuing your project long term</a:t>
            </a:r>
          </a:p>
          <a:p>
            <a:pPr marL="0" indent="0">
              <a:buFont typeface="Arial" panose="020B0604020202020204" pitchFamily="34" charset="0"/>
              <a:buNone/>
            </a:pPr>
            <a:r>
              <a:rPr lang="en-AU" sz="1200" dirty="0">
                <a:solidFill>
                  <a:schemeClr val="tx1"/>
                </a:solidFill>
                <a:latin typeface="Arial"/>
                <a:ea typeface="Verdana"/>
                <a:cs typeface="Arial"/>
              </a:rPr>
              <a:t>“We will conduct open door meetings fortnightly for 5 years” </a:t>
            </a:r>
          </a:p>
          <a:p>
            <a:pPr marL="0" indent="0">
              <a:buFont typeface="Arial" panose="020B0604020202020204" pitchFamily="34" charset="0"/>
              <a:buNone/>
            </a:pPr>
            <a:endParaRPr lang="en-AU" sz="1200" dirty="0">
              <a:solidFill>
                <a:schemeClr val="tx1"/>
              </a:solidFill>
              <a:latin typeface="Arial"/>
              <a:ea typeface="Verdana"/>
              <a:cs typeface="Arial"/>
            </a:endParaRPr>
          </a:p>
          <a:p>
            <a:pPr marL="342900" indent="-342900">
              <a:buFont typeface="Arial" panose="020B0604020202020204" pitchFamily="34" charset="0"/>
              <a:buChar char="•"/>
            </a:pPr>
            <a:r>
              <a:rPr lang="en-AU" sz="1200" dirty="0">
                <a:solidFill>
                  <a:schemeClr val="tx1"/>
                </a:solidFill>
                <a:latin typeface="Arial"/>
                <a:ea typeface="Verdana"/>
                <a:cs typeface="Arial"/>
              </a:rPr>
              <a:t>Regular meetings after a one-off event </a:t>
            </a:r>
          </a:p>
          <a:p>
            <a:pPr marL="0" indent="0">
              <a:buFont typeface="Arial" panose="020B0604020202020204" pitchFamily="34" charset="0"/>
              <a:buNone/>
            </a:pPr>
            <a:r>
              <a:rPr lang="en-AU" sz="1200" dirty="0">
                <a:solidFill>
                  <a:schemeClr val="tx1"/>
                </a:solidFill>
                <a:latin typeface="Arial"/>
                <a:ea typeface="Verdana"/>
                <a:cs typeface="Arial"/>
              </a:rPr>
              <a:t>“This event will provide awareness and advertising for our established monthly meetings” </a:t>
            </a:r>
          </a:p>
          <a:p>
            <a:pPr marL="0" indent="0">
              <a:buFont typeface="Arial" panose="020B0604020202020204" pitchFamily="34" charset="0"/>
              <a:buNone/>
            </a:pPr>
            <a:endParaRPr lang="en-AU" sz="1200" dirty="0">
              <a:solidFill>
                <a:schemeClr val="tx1"/>
              </a:solidFill>
              <a:latin typeface="Arial"/>
              <a:ea typeface="Verdana"/>
              <a:cs typeface="Arial"/>
            </a:endParaRPr>
          </a:p>
          <a:p>
            <a:pPr marL="342900" indent="-342900">
              <a:buFont typeface="Arial" panose="020B0604020202020204" pitchFamily="34" charset="0"/>
              <a:buChar char="•"/>
            </a:pPr>
            <a:r>
              <a:rPr lang="en-AU" sz="1200" dirty="0">
                <a:solidFill>
                  <a:schemeClr val="tx1"/>
                </a:solidFill>
                <a:latin typeface="Arial"/>
                <a:ea typeface="Verdana"/>
                <a:cs typeface="Arial"/>
              </a:rPr>
              <a:t>Partnership and collaborations </a:t>
            </a:r>
          </a:p>
          <a:p>
            <a:pPr marL="0" indent="0">
              <a:buFont typeface="Arial" panose="020B0604020202020204" pitchFamily="34" charset="0"/>
              <a:buNone/>
            </a:pPr>
            <a:r>
              <a:rPr lang="en-AU" sz="1200" dirty="0">
                <a:solidFill>
                  <a:schemeClr val="tx1"/>
                </a:solidFill>
                <a:latin typeface="Arial"/>
                <a:ea typeface="Verdana"/>
                <a:cs typeface="Arial"/>
              </a:rPr>
              <a:t>“This project will allow community members to find local groups that meet their needs”</a:t>
            </a:r>
          </a:p>
          <a:p>
            <a:pPr marL="0" indent="0">
              <a:buFont typeface="Arial" panose="020B0604020202020204" pitchFamily="34" charset="0"/>
              <a:buNone/>
            </a:pPr>
            <a:endParaRPr lang="en-AU" sz="1200" dirty="0">
              <a:solidFill>
                <a:schemeClr val="tx1"/>
              </a:solidFill>
            </a:endParaRPr>
          </a:p>
          <a:p>
            <a:pPr marL="342900" indent="-342900">
              <a:buFont typeface="Arial" panose="020B0604020202020204" pitchFamily="34" charset="0"/>
              <a:buChar char="•"/>
            </a:pPr>
            <a:r>
              <a:rPr lang="en-AU" sz="1200" dirty="0">
                <a:solidFill>
                  <a:schemeClr val="tx1"/>
                </a:solidFill>
                <a:latin typeface="Arial"/>
                <a:ea typeface="Verdana"/>
                <a:cs typeface="Arial"/>
              </a:rPr>
              <a:t>Addressing common barriers </a:t>
            </a:r>
          </a:p>
          <a:p>
            <a:pPr marL="0" indent="0">
              <a:buFont typeface="Arial" panose="020B0604020202020204" pitchFamily="34" charset="0"/>
              <a:buNone/>
            </a:pPr>
            <a:r>
              <a:rPr lang="en-AU" sz="1200" dirty="0">
                <a:solidFill>
                  <a:schemeClr val="tx1"/>
                </a:solidFill>
                <a:latin typeface="Arial"/>
                <a:ea typeface="Verdana"/>
                <a:cs typeface="Arial"/>
              </a:rPr>
              <a:t>“Funding a small bus will allow us to collect and drop off members to maintain connection” </a:t>
            </a:r>
            <a:endParaRPr lang="en-AU" sz="1200" dirty="0">
              <a:solidFill>
                <a:schemeClr val="tx1"/>
              </a:solidFill>
            </a:endParaRPr>
          </a:p>
          <a:p>
            <a:endParaRPr lang="en-AU" dirty="0"/>
          </a:p>
        </p:txBody>
      </p:sp>
      <p:sp>
        <p:nvSpPr>
          <p:cNvPr id="4" name="Slide Number Placeholder 3"/>
          <p:cNvSpPr>
            <a:spLocks noGrp="1"/>
          </p:cNvSpPr>
          <p:nvPr>
            <p:ph type="sldNum" sz="quarter" idx="5"/>
          </p:nvPr>
        </p:nvSpPr>
        <p:spPr/>
        <p:txBody>
          <a:bodyPr/>
          <a:lstStyle/>
          <a:p>
            <a:fld id="{2EEFBB50-B174-4CD4-87AC-81874355B15C}" type="slidenum">
              <a:rPr lang="en-AU" smtClean="0"/>
              <a:t>15</a:t>
            </a:fld>
            <a:endParaRPr lang="en-AU"/>
          </a:p>
        </p:txBody>
      </p:sp>
    </p:spTree>
    <p:extLst>
      <p:ext uri="{BB962C8B-B14F-4D97-AF65-F5344CB8AC3E}">
        <p14:creationId xmlns:p14="http://schemas.microsoft.com/office/powerpoint/2010/main" val="1790059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cs typeface="Arial" panose="020B0604020202020204" pitchFamily="34" charset="0"/>
              </a:rPr>
              <a:t>Slide 12 – Submitting an Application </a:t>
            </a:r>
          </a:p>
          <a:p>
            <a:pPr algn="l" rtl="0" fontAlgn="base"/>
            <a:r>
              <a:rPr lang="en-AU" sz="1100" dirty="0">
                <a:effectLst/>
                <a:latin typeface="Arial" panose="020B0604020202020204" pitchFamily="34" charset="0"/>
                <a:ea typeface="Calibri"/>
                <a:cs typeface="Arial" panose="020B0604020202020204" pitchFamily="34" charset="0"/>
              </a:rPr>
              <a:t>Once you are ready to submit an application, you can head to Latrobe City Council’s website and search for SIAG </a:t>
            </a:r>
            <a:r>
              <a:rPr lang="en-AU" sz="1100" b="0" i="0" dirty="0">
                <a:solidFill>
                  <a:srgbClr val="808080"/>
                </a:solidFill>
                <a:effectLst/>
                <a:latin typeface="Arial" panose="020B0604020202020204" pitchFamily="34" charset="0"/>
                <a:cs typeface="Arial" panose="020B0604020202020204" pitchFamily="34" charset="0"/>
              </a:rPr>
              <a:t>​</a:t>
            </a:r>
            <a:r>
              <a:rPr lang="en-AU" sz="1100" b="0" i="0" u="none" strike="noStrike" dirty="0">
                <a:solidFill>
                  <a:srgbClr val="000000"/>
                </a:solidFill>
                <a:effectLst/>
                <a:latin typeface="Arial" panose="020B0604020202020204" pitchFamily="34" charset="0"/>
                <a:cs typeface="Arial" panose="020B0604020202020204" pitchFamily="34" charset="0"/>
              </a:rPr>
              <a:t>through the search bar or by navigating through the tabs</a:t>
            </a:r>
          </a:p>
          <a:p>
            <a:pPr algn="l" rtl="0" fontAlgn="base"/>
            <a:r>
              <a:rPr lang="en-AU" sz="1100" b="0" i="0" u="none" strike="noStrike" dirty="0">
                <a:solidFill>
                  <a:srgbClr val="000000"/>
                </a:solidFill>
                <a:effectLst/>
                <a:latin typeface="Arial" panose="020B0604020202020204" pitchFamily="34" charset="0"/>
                <a:cs typeface="Arial" panose="020B0604020202020204" pitchFamily="34" charset="0"/>
              </a:rPr>
              <a:t>(Home &gt; Community &gt; Community Groups &gt; Community Programs &gt; Social Inclusion Action Group (SIAG))</a:t>
            </a:r>
            <a:r>
              <a:rPr lang="en-AU" sz="1100" b="0" i="0" u="none" strike="noStrike" dirty="0">
                <a:solidFill>
                  <a:srgbClr val="444444"/>
                </a:solidFill>
                <a:effectLst/>
                <a:latin typeface="Arial" panose="020B0604020202020204" pitchFamily="34" charset="0"/>
                <a:ea typeface="+mn-ea"/>
                <a:cs typeface="Arial" panose="020B0604020202020204" pitchFamily="34" charset="0"/>
              </a:rPr>
              <a:t> or</a:t>
            </a:r>
            <a:r>
              <a:rPr lang="en-AU" sz="1100" dirty="0">
                <a:latin typeface="Arial" panose="020B0604020202020204" pitchFamily="34" charset="0"/>
                <a:ea typeface="Calibri"/>
                <a:cs typeface="Arial" panose="020B0604020202020204" pitchFamily="34" charset="0"/>
              </a:rPr>
              <a:t> (</a:t>
            </a:r>
            <a:r>
              <a:rPr lang="en-AU" sz="1100" dirty="0">
                <a:latin typeface="Arial" panose="020B0604020202020204" pitchFamily="34" charset="0"/>
                <a:ea typeface="Calibri"/>
                <a:cs typeface="Arial" panose="020B0604020202020204" pitchFamily="34" charset="0"/>
                <a:hlinkClick r:id="rId3"/>
              </a:rPr>
              <a:t>www.latrobe.vic.gov.au/siag</a:t>
            </a:r>
            <a:r>
              <a:rPr lang="en-AU" sz="1100" dirty="0">
                <a:latin typeface="Arial" panose="020B0604020202020204" pitchFamily="34" charset="0"/>
                <a:ea typeface="Calibri"/>
                <a:cs typeface="Arial" panose="020B0604020202020204" pitchFamily="34" charset="0"/>
              </a:rPr>
              <a:t>) and clicking on Latrobe City SIAG Funding. </a:t>
            </a:r>
          </a:p>
          <a:p>
            <a:pPr algn="l" rtl="0" fontAlgn="base"/>
            <a:endParaRPr lang="en-AU" sz="1100" dirty="0">
              <a:latin typeface="Arial" panose="020B0604020202020204" pitchFamily="34" charset="0"/>
              <a:ea typeface="Calibri"/>
              <a:cs typeface="Arial" panose="020B0604020202020204" pitchFamily="34" charset="0"/>
            </a:endParaRP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There will be a link to apply through </a:t>
            </a:r>
            <a:r>
              <a:rPr lang="en-AU" sz="1100" dirty="0" err="1">
                <a:effectLst/>
                <a:latin typeface="Arial" panose="020B0604020202020204" pitchFamily="34" charset="0"/>
                <a:ea typeface="Calibri" panose="020F0502020204030204" pitchFamily="34" charset="0"/>
                <a:cs typeface="Arial" panose="020B0604020202020204" pitchFamily="34" charset="0"/>
              </a:rPr>
              <a:t>SmartyGrants</a:t>
            </a:r>
            <a:r>
              <a:rPr lang="en-AU" sz="1100" dirty="0">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You will need to create an account if you don’t already have one.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If you do have account, you can use </a:t>
            </a:r>
            <a:r>
              <a:rPr lang="en-AU" sz="1100" dirty="0" err="1">
                <a:effectLst/>
                <a:latin typeface="Arial" panose="020B0604020202020204" pitchFamily="34" charset="0"/>
                <a:ea typeface="Calibri" panose="020F0502020204030204" pitchFamily="34" charset="0"/>
                <a:cs typeface="Arial" panose="020B0604020202020204" pitchFamily="34" charset="0"/>
              </a:rPr>
              <a:t>SmartyFile</a:t>
            </a:r>
            <a:r>
              <a:rPr lang="en-AU" sz="1100" dirty="0">
                <a:effectLst/>
                <a:latin typeface="Arial" panose="020B0604020202020204" pitchFamily="34" charset="0"/>
                <a:ea typeface="Calibri" panose="020F0502020204030204" pitchFamily="34" charset="0"/>
                <a:cs typeface="Arial" panose="020B0604020202020204" pitchFamily="34" charset="0"/>
              </a:rPr>
              <a:t> which just holds all of your applications which makes it easier when you need to edit an application or submit a new one.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We are always happy to help, there are also grant writing sessions at our libraries that assist with the process from start to finish.  </a:t>
            </a:r>
          </a:p>
          <a:p>
            <a:endParaRPr lang="en-AU"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EEFBB50-B174-4CD4-87AC-81874355B15C}" type="slidenum">
              <a:rPr lang="en-AU" smtClean="0"/>
              <a:t>16</a:t>
            </a:fld>
            <a:endParaRPr lang="en-AU"/>
          </a:p>
        </p:txBody>
      </p:sp>
    </p:spTree>
    <p:extLst>
      <p:ext uri="{BB962C8B-B14F-4D97-AF65-F5344CB8AC3E}">
        <p14:creationId xmlns:p14="http://schemas.microsoft.com/office/powerpoint/2010/main" val="13094181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cs typeface="Arial" panose="020B0604020202020204" pitchFamily="34" charset="0"/>
              </a:rPr>
              <a:t>Slide 13 – Assessment Process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Once you have submitted your application and applications are closed, we will start the assessment process.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Nic and I will complete an eligibility check – we will complete this by using the Community Connections Grant Guidelines and the Grant Policy. </a:t>
            </a:r>
          </a:p>
          <a:p>
            <a:pPr>
              <a:lnSpc>
                <a:spcPct val="107000"/>
              </a:lnSpc>
              <a:spcAft>
                <a:spcPts val="80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All eligible applications will then be assessed by the Social Inclusion Action Group (SIAG). The members of the SIAG are community members with lived experience of social exclusion and have a passion for mental health and connection.  The understanding of the SIAG is that the people who have been disconnected from community know best what they need to feel connected. By using their grassroots knowledge about Latrobe City and what people in the community need, they will be assessing the Community Connection Grant applications and making a recommendation to Latrobe City Council. </a:t>
            </a:r>
          </a:p>
          <a:p>
            <a:pPr>
              <a:lnSpc>
                <a:spcPct val="107000"/>
              </a:lnSpc>
              <a:spcAft>
                <a:spcPts val="80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The SIAG may provide feedback on your project that could make it more accessible, equitable or inclusive.</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I oversee the SIAG and ensure that there are no conflicts of interest and that everyone is well informed on the project information so they can create evidence-based recommendations.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We will also remove any personal information that is not needed to assess the grants. </a:t>
            </a:r>
          </a:p>
          <a:p>
            <a:pPr>
              <a:lnSpc>
                <a:spcPct val="107000"/>
              </a:lnSpc>
              <a:spcAft>
                <a:spcPts val="800"/>
              </a:spcAft>
            </a:pPr>
            <a:endParaRPr lang="en-AU" sz="1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Latrobe City Council allocates funds to successful applicants in the same way as Community Grants. We will use the bank details you provide in your application to allocate the funds. </a:t>
            </a:r>
          </a:p>
          <a:p>
            <a:endParaRPr lang="en-AU" sz="1100" dirty="0">
              <a:latin typeface="Arial" panose="020B0604020202020204" pitchFamily="34" charset="0"/>
              <a:cs typeface="Arial" panose="020B0604020202020204" pitchFamily="34" charset="0"/>
            </a:endParaRPr>
          </a:p>
          <a:p>
            <a:endParaRPr lang="en-AU"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EEFBB50-B174-4CD4-87AC-81874355B15C}" type="slidenum">
              <a:rPr lang="en-AU" smtClean="0"/>
              <a:t>17</a:t>
            </a:fld>
            <a:endParaRPr lang="en-AU"/>
          </a:p>
        </p:txBody>
      </p:sp>
    </p:spTree>
    <p:extLst>
      <p:ext uri="{BB962C8B-B14F-4D97-AF65-F5344CB8AC3E}">
        <p14:creationId xmlns:p14="http://schemas.microsoft.com/office/powerpoint/2010/main" val="15341689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AU" sz="1100" b="1" kern="0" dirty="0">
                <a:effectLst/>
                <a:latin typeface="Arial" panose="020B0604020202020204" pitchFamily="34" charset="0"/>
                <a:ea typeface="Times New Roman" panose="02020603050405020304" pitchFamily="18" charset="0"/>
                <a:cs typeface="Arial" panose="020B0604020202020204" pitchFamily="34" charset="0"/>
              </a:rPr>
              <a:t>Slide 14 – Feedback and Funding Agreements  </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If you are unsuccessful there will be feedback from SIAG, where you can take on the feedback and apply for the next round, or look for a more suitable grant.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 As Caitlan who looks after the Community Grants and I share the Grant Admin Officer (the lovely Nic), we will try to make sure that you are in the right stream for your project before applicants close. </a:t>
            </a:r>
          </a:p>
          <a:p>
            <a:pPr>
              <a:lnSpc>
                <a:spcPct val="107000"/>
              </a:lnSpc>
              <a:spcAft>
                <a:spcPts val="800"/>
              </a:spcAft>
            </a:pP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If you are successful, you will be notified in writing and the payment will be processed. You will need to complete the project as you have outlined in your application.</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If you have a funding agreement, you will need to agree to it before funding is allocated.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You will need to adhere to your project and the funding agreement and you will be paid into your nominated account within 6 weeks. If you have an auspice you will need to complete the funding agreement with them. </a:t>
            </a:r>
          </a:p>
          <a:p>
            <a:endParaRPr lang="en-AU" sz="900" dirty="0"/>
          </a:p>
        </p:txBody>
      </p:sp>
      <p:sp>
        <p:nvSpPr>
          <p:cNvPr id="4" name="Slide Number Placeholder 3"/>
          <p:cNvSpPr>
            <a:spLocks noGrp="1"/>
          </p:cNvSpPr>
          <p:nvPr>
            <p:ph type="sldNum" sz="quarter" idx="5"/>
          </p:nvPr>
        </p:nvSpPr>
        <p:spPr/>
        <p:txBody>
          <a:bodyPr/>
          <a:lstStyle/>
          <a:p>
            <a:fld id="{2EEFBB50-B174-4CD4-87AC-81874355B15C}" type="slidenum">
              <a:rPr lang="en-AU" smtClean="0"/>
              <a:t>18</a:t>
            </a:fld>
            <a:endParaRPr lang="en-AU"/>
          </a:p>
        </p:txBody>
      </p:sp>
    </p:spTree>
    <p:extLst>
      <p:ext uri="{BB962C8B-B14F-4D97-AF65-F5344CB8AC3E}">
        <p14:creationId xmlns:p14="http://schemas.microsoft.com/office/powerpoint/2010/main" val="15661348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cs typeface="Arial" panose="020B0604020202020204" pitchFamily="34" charset="0"/>
              </a:rPr>
              <a:t>Slide 15 – Acquittal Process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Completed on </a:t>
            </a:r>
            <a:r>
              <a:rPr lang="en-AU" sz="1100" dirty="0" err="1">
                <a:effectLst/>
                <a:latin typeface="Arial" panose="020B0604020202020204" pitchFamily="34" charset="0"/>
                <a:ea typeface="Calibri" panose="020F0502020204030204" pitchFamily="34" charset="0"/>
                <a:cs typeface="Arial" panose="020B0604020202020204" pitchFamily="34" charset="0"/>
              </a:rPr>
              <a:t>SmartyGrants</a:t>
            </a:r>
            <a:endParaRPr lang="en-AU" sz="1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br>
              <a:rPr lang="en-AU" sz="1100" dirty="0">
                <a:effectLst/>
                <a:latin typeface="Arial" panose="020B0604020202020204" pitchFamily="34" charset="0"/>
                <a:ea typeface="Calibri" panose="020F0502020204030204" pitchFamily="34" charset="0"/>
                <a:cs typeface="Arial" panose="020B0604020202020204" pitchFamily="34" charset="0"/>
              </a:rPr>
            </a:br>
            <a:r>
              <a:rPr lang="en-AU" sz="1100" dirty="0">
                <a:effectLst/>
                <a:latin typeface="Arial" panose="020B0604020202020204" pitchFamily="34" charset="0"/>
                <a:ea typeface="Calibri" panose="020F0502020204030204" pitchFamily="34" charset="0"/>
                <a:cs typeface="Arial" panose="020B0604020202020204" pitchFamily="34" charset="0"/>
              </a:rPr>
              <a:t>You will need to include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Arial" panose="020B0604020202020204" pitchFamily="34" charset="0"/>
              </a:rPr>
              <a:t>Evidence of how Council support for the project was recognised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Arial" panose="020B0604020202020204" pitchFamily="34" charset="0"/>
              </a:rPr>
              <a:t>Actual income and expenditure budget </a:t>
            </a:r>
          </a:p>
          <a:p>
            <a:pPr marL="342900" lvl="0" indent="-342900">
              <a:lnSpc>
                <a:spcPct val="107000"/>
              </a:lnSpc>
              <a:spcAft>
                <a:spcPts val="800"/>
              </a:spcAft>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Arial" panose="020B0604020202020204" pitchFamily="34" charset="0"/>
              </a:rPr>
              <a:t>Photo evidence of project completion and community participation </a:t>
            </a:r>
          </a:p>
          <a:p>
            <a:pPr marL="342900" lvl="0" indent="-342900">
              <a:lnSpc>
                <a:spcPct val="107000"/>
              </a:lnSpc>
              <a:spcAft>
                <a:spcPts val="800"/>
              </a:spcAft>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Arial" panose="020B0604020202020204" pitchFamily="34" charset="0"/>
              </a:rPr>
              <a:t>Evaluation of your project that could collectively guide future projects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Funds will need to be acquitted within 2 months of project completion (the date written on the application) and within 6 months of receiving funds. </a:t>
            </a:r>
          </a:p>
          <a:p>
            <a:endParaRPr lang="en-AU" sz="1100" dirty="0">
              <a:latin typeface="Arial" panose="020B0604020202020204" pitchFamily="34" charset="0"/>
              <a:cs typeface="Arial" panose="020B0604020202020204" pitchFamily="34" charset="0"/>
            </a:endParaRPr>
          </a:p>
          <a:p>
            <a:endParaRPr lang="en-AU"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EEFBB50-B174-4CD4-87AC-81874355B15C}" type="slidenum">
              <a:rPr lang="en-AU" smtClean="0"/>
              <a:t>19</a:t>
            </a:fld>
            <a:endParaRPr lang="en-AU"/>
          </a:p>
        </p:txBody>
      </p:sp>
    </p:spTree>
    <p:extLst>
      <p:ext uri="{BB962C8B-B14F-4D97-AF65-F5344CB8AC3E}">
        <p14:creationId xmlns:p14="http://schemas.microsoft.com/office/powerpoint/2010/main" val="3534238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cs typeface="Arial" panose="020B0604020202020204" pitchFamily="34" charset="0"/>
              </a:rPr>
              <a:t>Slide 2 – Before we start </a:t>
            </a:r>
          </a:p>
          <a:p>
            <a:pPr>
              <a:lnSpc>
                <a:spcPct val="107000"/>
              </a:lnSpc>
              <a:spcAft>
                <a:spcPts val="800"/>
              </a:spcAft>
            </a:pPr>
            <a:r>
              <a:rPr lang="en-AU" sz="1100" dirty="0">
                <a:effectLst/>
                <a:latin typeface="Arial" panose="020B0604020202020204" pitchFamily="34" charset="0"/>
                <a:ea typeface="Calibri"/>
                <a:cs typeface="Arial" panose="020B0604020202020204" pitchFamily="34" charset="0"/>
              </a:rPr>
              <a:t>The </a:t>
            </a:r>
            <a:r>
              <a:rPr lang="en-AU" sz="1100" dirty="0">
                <a:latin typeface="Arial" panose="020B0604020202020204" pitchFamily="34" charset="0"/>
                <a:ea typeface="Calibri"/>
                <a:cs typeface="Arial" panose="020B0604020202020204" pitchFamily="34" charset="0"/>
              </a:rPr>
              <a:t>session </a:t>
            </a:r>
            <a:r>
              <a:rPr lang="en-AU" sz="1100" dirty="0">
                <a:effectLst/>
                <a:latin typeface="Arial" panose="020B0604020202020204" pitchFamily="34" charset="0"/>
                <a:ea typeface="Calibri"/>
                <a:cs typeface="Arial" panose="020B0604020202020204" pitchFamily="34" charset="0"/>
              </a:rPr>
              <a:t>today will take around 15-20 minutes and then we have some time at the end for questions or if anyone would like to organise some time to get some assistance to fill out an application.</a:t>
            </a:r>
            <a:r>
              <a:rPr lang="en-AU" sz="1100" dirty="0">
                <a:latin typeface="Arial" panose="020B0604020202020204" pitchFamily="34" charset="0"/>
                <a:ea typeface="Calibri"/>
                <a:cs typeface="Arial" panose="020B0604020202020204" pitchFamily="34" charset="0"/>
              </a:rPr>
              <a:t> </a:t>
            </a:r>
            <a:endParaRPr lang="en-AU" sz="1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AU" sz="1100" dirty="0">
                <a:effectLst/>
                <a:latin typeface="Arial" panose="020B0604020202020204" pitchFamily="34" charset="0"/>
                <a:ea typeface="Calibri" panose="020F0502020204030204" pitchFamily="34" charset="0"/>
                <a:cs typeface="Arial" panose="020B0604020202020204" pitchFamily="34" charset="0"/>
              </a:rPr>
              <a:t>Please feel free to ask questions throughout the presentation as they come up.</a:t>
            </a:r>
          </a:p>
          <a:p>
            <a:pPr fontAlgn="base"/>
            <a:endParaRPr lang="en-AU" sz="11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EEFBB50-B174-4CD4-87AC-81874355B15C}" type="slidenum">
              <a:rPr lang="en-AU" smtClean="0"/>
              <a:t>2</a:t>
            </a:fld>
            <a:endParaRPr lang="en-AU"/>
          </a:p>
        </p:txBody>
      </p:sp>
    </p:spTree>
    <p:extLst>
      <p:ext uri="{BB962C8B-B14F-4D97-AF65-F5344CB8AC3E}">
        <p14:creationId xmlns:p14="http://schemas.microsoft.com/office/powerpoint/2010/main" val="20898185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rPr>
              <a:t>Slide 16 – Variations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You will need to submit a variation request in writing if:</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The scope of the project changes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Proposed expenditure items change </a:t>
            </a:r>
          </a:p>
          <a:p>
            <a:pPr marL="342900" lvl="0" indent="-342900">
              <a:lnSpc>
                <a:spcPct val="107000"/>
              </a:lnSpc>
              <a:spcAft>
                <a:spcPts val="800"/>
              </a:spcAft>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If there is a change to the proposed outcomes </a:t>
            </a:r>
          </a:p>
          <a:p>
            <a:pPr marL="342900" lvl="0" indent="-342900">
              <a:lnSpc>
                <a:spcPct val="107000"/>
              </a:lnSpc>
              <a:spcAft>
                <a:spcPts val="800"/>
              </a:spcAft>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All of this information, and more can be found in the Latrobe City Community Grant Program Governance Policy or the Community Connection Grant Program Guidelines</a:t>
            </a:r>
          </a:p>
          <a:p>
            <a:endParaRPr lang="en-AU" sz="1100" dirty="0"/>
          </a:p>
        </p:txBody>
      </p:sp>
      <p:sp>
        <p:nvSpPr>
          <p:cNvPr id="4" name="Slide Number Placeholder 3"/>
          <p:cNvSpPr>
            <a:spLocks noGrp="1"/>
          </p:cNvSpPr>
          <p:nvPr>
            <p:ph type="sldNum" sz="quarter" idx="5"/>
          </p:nvPr>
        </p:nvSpPr>
        <p:spPr/>
        <p:txBody>
          <a:bodyPr/>
          <a:lstStyle/>
          <a:p>
            <a:fld id="{2EEFBB50-B174-4CD4-87AC-81874355B15C}" type="slidenum">
              <a:rPr lang="en-AU" smtClean="0"/>
              <a:t>20</a:t>
            </a:fld>
            <a:endParaRPr lang="en-AU"/>
          </a:p>
        </p:txBody>
      </p:sp>
    </p:spTree>
    <p:extLst>
      <p:ext uri="{BB962C8B-B14F-4D97-AF65-F5344CB8AC3E}">
        <p14:creationId xmlns:p14="http://schemas.microsoft.com/office/powerpoint/2010/main" val="3930133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rPr>
              <a:t>Slide 17 – Recap </a:t>
            </a:r>
          </a:p>
          <a:p>
            <a:pPr marL="342900" lvl="0" indent="-342900">
              <a:lnSpc>
                <a:spcPct val="107000"/>
              </a:lnSpc>
              <a:spcAft>
                <a:spcPts val="800"/>
              </a:spcAft>
              <a:buFont typeface="+mj-lt"/>
              <a:buAutoNum type="arabicPeriod"/>
              <a:tabLst>
                <a:tab pos="457200" algn="l"/>
              </a:tabLst>
            </a:pPr>
            <a:r>
              <a:rPr lang="en-GB" sz="1100" dirty="0">
                <a:effectLst/>
                <a:latin typeface="Arial" panose="020B0604020202020204" pitchFamily="34" charset="0"/>
                <a:ea typeface="Calibri" panose="020F0502020204030204" pitchFamily="34" charset="0"/>
                <a:cs typeface="Times New Roman" panose="02020603050405020304" pitchFamily="18" charset="0"/>
              </a:rPr>
              <a:t>Identify eligibility </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100" dirty="0">
                <a:effectLst/>
                <a:latin typeface="Arial" panose="020B0604020202020204" pitchFamily="34" charset="0"/>
                <a:ea typeface="Calibri" panose="020F0502020204030204" pitchFamily="34" charset="0"/>
                <a:cs typeface="Times New Roman" panose="02020603050405020304" pitchFamily="18" charset="0"/>
              </a:rPr>
              <a:t>Prepare for your application and documentation</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100" dirty="0">
                <a:effectLst/>
                <a:latin typeface="Arial" panose="020B0604020202020204" pitchFamily="34" charset="0"/>
                <a:ea typeface="Calibri" panose="020F0502020204030204" pitchFamily="34" charset="0"/>
                <a:cs typeface="Times New Roman" panose="02020603050405020304" pitchFamily="18" charset="0"/>
              </a:rPr>
              <a:t>Submit your application</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100" dirty="0">
                <a:effectLst/>
                <a:latin typeface="Arial" panose="020B0604020202020204" pitchFamily="34" charset="0"/>
                <a:ea typeface="Calibri" panose="020F0502020204030204" pitchFamily="34" charset="0"/>
                <a:cs typeface="Times New Roman" panose="02020603050405020304" pitchFamily="18" charset="0"/>
              </a:rPr>
              <a:t>We will then notify you in writing</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100" dirty="0">
                <a:effectLst/>
                <a:latin typeface="Arial" panose="020B0604020202020204" pitchFamily="34" charset="0"/>
                <a:ea typeface="Calibri" panose="020F0502020204030204" pitchFamily="34" charset="0"/>
                <a:cs typeface="Times New Roman" panose="02020603050405020304" pitchFamily="18" charset="0"/>
              </a:rPr>
              <a:t>Complete your funding agreement (if necessary)</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100" dirty="0">
                <a:effectLst/>
                <a:latin typeface="Arial" panose="020B0604020202020204" pitchFamily="34" charset="0"/>
                <a:ea typeface="Calibri" panose="020F0502020204030204" pitchFamily="34" charset="0"/>
                <a:cs typeface="Times New Roman" panose="02020603050405020304" pitchFamily="18" charset="0"/>
              </a:rPr>
              <a:t>Acquit your project</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*just because you receive funding does not mean that you have received approval from other departments of council. </a:t>
            </a:r>
          </a:p>
          <a:p>
            <a:endParaRPr lang="en-AU" sz="900" dirty="0"/>
          </a:p>
        </p:txBody>
      </p:sp>
      <p:sp>
        <p:nvSpPr>
          <p:cNvPr id="4" name="Slide Number Placeholder 3"/>
          <p:cNvSpPr>
            <a:spLocks noGrp="1"/>
          </p:cNvSpPr>
          <p:nvPr>
            <p:ph type="sldNum" sz="quarter" idx="5"/>
          </p:nvPr>
        </p:nvSpPr>
        <p:spPr/>
        <p:txBody>
          <a:bodyPr/>
          <a:lstStyle/>
          <a:p>
            <a:fld id="{2EEFBB50-B174-4CD4-87AC-81874355B15C}" type="slidenum">
              <a:rPr lang="en-AU" smtClean="0"/>
              <a:t>21</a:t>
            </a:fld>
            <a:endParaRPr lang="en-AU"/>
          </a:p>
        </p:txBody>
      </p:sp>
    </p:spTree>
    <p:extLst>
      <p:ext uri="{BB962C8B-B14F-4D97-AF65-F5344CB8AC3E}">
        <p14:creationId xmlns:p14="http://schemas.microsoft.com/office/powerpoint/2010/main" val="21498931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a:effectLst/>
                <a:latin typeface="Arial" panose="020B0604020202020204" pitchFamily="34" charset="0"/>
                <a:ea typeface="Times New Roman" panose="02020603050405020304" pitchFamily="18" charset="0"/>
              </a:rPr>
              <a:t>Slide 18- Timeline </a:t>
            </a:r>
          </a:p>
          <a:p>
            <a:pPr>
              <a:lnSpc>
                <a:spcPct val="107000"/>
              </a:lnSpc>
              <a:spcAft>
                <a:spcPts val="800"/>
              </a:spcAft>
            </a:pPr>
            <a:r>
              <a:rPr lang="en-AU" sz="1100">
                <a:effectLst/>
                <a:latin typeface="Arial" panose="020B0604020202020204" pitchFamily="34" charset="0"/>
                <a:ea typeface="Calibri" panose="020F0502020204030204" pitchFamily="34" charset="0"/>
                <a:cs typeface="Times New Roman" panose="02020603050405020304" pitchFamily="18" charset="0"/>
              </a:rPr>
              <a:t>This information will be updated on our website every grant round. </a:t>
            </a:r>
          </a:p>
          <a:p>
            <a:endParaRPr lang="en-AU" sz="1100"/>
          </a:p>
        </p:txBody>
      </p:sp>
      <p:sp>
        <p:nvSpPr>
          <p:cNvPr id="4" name="Slide Number Placeholder 3"/>
          <p:cNvSpPr>
            <a:spLocks noGrp="1"/>
          </p:cNvSpPr>
          <p:nvPr>
            <p:ph type="sldNum" sz="quarter" idx="5"/>
          </p:nvPr>
        </p:nvSpPr>
        <p:spPr/>
        <p:txBody>
          <a:bodyPr/>
          <a:lstStyle/>
          <a:p>
            <a:fld id="{2EEFBB50-B174-4CD4-87AC-81874355B15C}" type="slidenum">
              <a:rPr lang="en-AU" smtClean="0"/>
              <a:t>22</a:t>
            </a:fld>
            <a:endParaRPr lang="en-AU"/>
          </a:p>
        </p:txBody>
      </p:sp>
    </p:spTree>
    <p:extLst>
      <p:ext uri="{BB962C8B-B14F-4D97-AF65-F5344CB8AC3E}">
        <p14:creationId xmlns:p14="http://schemas.microsoft.com/office/powerpoint/2010/main" val="38697491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rPr>
              <a:t>Slide 19 – Useful Documents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Please head to our website to see links to lots of useful information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Please also keep your eye out for our Grant writing workshops that run at our libraries. </a:t>
            </a:r>
          </a:p>
          <a:p>
            <a:endParaRPr lang="en-AU" sz="900" dirty="0"/>
          </a:p>
        </p:txBody>
      </p:sp>
      <p:sp>
        <p:nvSpPr>
          <p:cNvPr id="4" name="Slide Number Placeholder 3"/>
          <p:cNvSpPr>
            <a:spLocks noGrp="1"/>
          </p:cNvSpPr>
          <p:nvPr>
            <p:ph type="sldNum" sz="quarter" idx="5"/>
          </p:nvPr>
        </p:nvSpPr>
        <p:spPr/>
        <p:txBody>
          <a:bodyPr/>
          <a:lstStyle/>
          <a:p>
            <a:fld id="{2EEFBB50-B174-4CD4-87AC-81874355B15C}" type="slidenum">
              <a:rPr lang="en-AU" smtClean="0"/>
              <a:t>23</a:t>
            </a:fld>
            <a:endParaRPr lang="en-AU"/>
          </a:p>
        </p:txBody>
      </p:sp>
    </p:spTree>
    <p:extLst>
      <p:ext uri="{BB962C8B-B14F-4D97-AF65-F5344CB8AC3E}">
        <p14:creationId xmlns:p14="http://schemas.microsoft.com/office/powerpoint/2010/main" val="28694705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a:effectLst/>
                <a:latin typeface="Arial" panose="020B0604020202020204" pitchFamily="34" charset="0"/>
                <a:ea typeface="Times New Roman" panose="02020603050405020304" pitchFamily="18" charset="0"/>
              </a:rPr>
              <a:t>Slide 20 – Contact Details </a:t>
            </a:r>
          </a:p>
          <a:p>
            <a:pPr>
              <a:lnSpc>
                <a:spcPct val="107000"/>
              </a:lnSpc>
              <a:spcAft>
                <a:spcPts val="800"/>
              </a:spcAft>
            </a:pPr>
            <a:r>
              <a:rPr lang="en-AU" sz="1100">
                <a:effectLst/>
                <a:latin typeface="Arial" panose="020B0604020202020204" pitchFamily="34" charset="0"/>
                <a:ea typeface="Calibri" panose="020F0502020204030204" pitchFamily="34" charset="0"/>
                <a:cs typeface="Times New Roman" panose="02020603050405020304" pitchFamily="18" charset="0"/>
              </a:rPr>
              <a:t>I have added the contact details for myself and Nic</a:t>
            </a:r>
          </a:p>
          <a:p>
            <a:endParaRPr lang="en-AU" sz="900"/>
          </a:p>
        </p:txBody>
      </p:sp>
      <p:sp>
        <p:nvSpPr>
          <p:cNvPr id="4" name="Slide Number Placeholder 3"/>
          <p:cNvSpPr>
            <a:spLocks noGrp="1"/>
          </p:cNvSpPr>
          <p:nvPr>
            <p:ph type="sldNum" sz="quarter" idx="5"/>
          </p:nvPr>
        </p:nvSpPr>
        <p:spPr/>
        <p:txBody>
          <a:bodyPr/>
          <a:lstStyle/>
          <a:p>
            <a:fld id="{2EEFBB50-B174-4CD4-87AC-81874355B15C}" type="slidenum">
              <a:rPr lang="en-AU" smtClean="0"/>
              <a:t>24</a:t>
            </a:fld>
            <a:endParaRPr lang="en-AU"/>
          </a:p>
        </p:txBody>
      </p:sp>
    </p:spTree>
    <p:extLst>
      <p:ext uri="{BB962C8B-B14F-4D97-AF65-F5344CB8AC3E}">
        <p14:creationId xmlns:p14="http://schemas.microsoft.com/office/powerpoint/2010/main" val="14723526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a:effectLst/>
                <a:latin typeface="Arial" panose="020B0604020202020204" pitchFamily="34" charset="0"/>
                <a:ea typeface="Times New Roman" panose="02020603050405020304" pitchFamily="18" charset="0"/>
              </a:rPr>
              <a:t>Slide 21 – Questions </a:t>
            </a:r>
          </a:p>
          <a:p>
            <a:pPr>
              <a:lnSpc>
                <a:spcPct val="107000"/>
              </a:lnSpc>
              <a:spcAft>
                <a:spcPts val="800"/>
              </a:spcAft>
            </a:pPr>
            <a:r>
              <a:rPr lang="en-AU" sz="1100">
                <a:effectLst/>
                <a:latin typeface="Arial" panose="020B0604020202020204" pitchFamily="34" charset="0"/>
                <a:ea typeface="Calibri" panose="020F0502020204030204" pitchFamily="34" charset="0"/>
                <a:cs typeface="Times New Roman" panose="02020603050405020304" pitchFamily="18" charset="0"/>
              </a:rPr>
              <a:t>Any further questions? </a:t>
            </a:r>
          </a:p>
          <a:p>
            <a:endParaRPr lang="en-AU" sz="900"/>
          </a:p>
        </p:txBody>
      </p:sp>
      <p:sp>
        <p:nvSpPr>
          <p:cNvPr id="4" name="Slide Number Placeholder 3"/>
          <p:cNvSpPr>
            <a:spLocks noGrp="1"/>
          </p:cNvSpPr>
          <p:nvPr>
            <p:ph type="sldNum" sz="quarter" idx="5"/>
          </p:nvPr>
        </p:nvSpPr>
        <p:spPr/>
        <p:txBody>
          <a:bodyPr/>
          <a:lstStyle/>
          <a:p>
            <a:fld id="{2EEFBB50-B174-4CD4-87AC-81874355B15C}" type="slidenum">
              <a:rPr lang="en-AU" smtClean="0"/>
              <a:t>25</a:t>
            </a:fld>
            <a:endParaRPr lang="en-AU"/>
          </a:p>
        </p:txBody>
      </p:sp>
    </p:spTree>
    <p:extLst>
      <p:ext uri="{BB962C8B-B14F-4D97-AF65-F5344CB8AC3E}">
        <p14:creationId xmlns:p14="http://schemas.microsoft.com/office/powerpoint/2010/main" val="25942188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a:effectLst/>
                <a:latin typeface="Arial" panose="020B0604020202020204" pitchFamily="34" charset="0"/>
                <a:ea typeface="Times New Roman" panose="02020603050405020304" pitchFamily="18" charset="0"/>
              </a:rPr>
              <a:t>Slide 22 – End </a:t>
            </a:r>
          </a:p>
          <a:p>
            <a:pPr>
              <a:lnSpc>
                <a:spcPct val="107000"/>
              </a:lnSpc>
              <a:spcAft>
                <a:spcPts val="800"/>
              </a:spcAft>
            </a:pPr>
            <a:r>
              <a:rPr lang="en-AU" sz="1100">
                <a:effectLst/>
                <a:latin typeface="Arial" panose="020B0604020202020204" pitchFamily="34" charset="0"/>
                <a:ea typeface="Calibri" panose="020F0502020204030204" pitchFamily="34" charset="0"/>
                <a:cs typeface="Times New Roman" panose="02020603050405020304" pitchFamily="18" charset="0"/>
              </a:rPr>
              <a:t>No comment </a:t>
            </a:r>
          </a:p>
          <a:p>
            <a:endParaRPr lang="en-AU" sz="90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86CF32-FA4C-4020-A2B4-E2C5D3007856}" type="slidenum">
              <a:rPr kumimoji="0" lang="en-A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A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4041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rPr>
              <a:t>Slide 3 – Acknowledgment </a:t>
            </a:r>
          </a:p>
          <a:p>
            <a:pPr>
              <a:lnSpc>
                <a:spcPct val="107000"/>
              </a:lnSpc>
              <a:spcAft>
                <a:spcPts val="800"/>
              </a:spcAft>
            </a:pPr>
            <a:r>
              <a:rPr lang="en-AU" sz="1100" dirty="0">
                <a:effectLst/>
                <a:latin typeface="Arial"/>
                <a:ea typeface="Calibri"/>
                <a:cs typeface="Arial"/>
              </a:rPr>
              <a:t>I would like to acknowledge that we are meeting here today on the traditional land of the Brayakaulung people of the Gunaikurnai nation and pay respect to their Elders past and present</a:t>
            </a:r>
            <a:r>
              <a:rPr lang="en-AU" sz="1100" dirty="0">
                <a:latin typeface="Arial"/>
                <a:ea typeface="Calibri"/>
                <a:cs typeface="Arial"/>
              </a:rPr>
              <a:t> and extend that respect to any Aboriginal people </a:t>
            </a:r>
            <a:r>
              <a:rPr lang="en-AU" sz="1100" dirty="0">
                <a:effectLst/>
                <a:latin typeface="Arial"/>
                <a:ea typeface="Calibri"/>
                <a:cs typeface="Arial"/>
              </a:rPr>
              <a:t>present with us today.</a:t>
            </a:r>
          </a:p>
          <a:p>
            <a:pPr>
              <a:lnSpc>
                <a:spcPct val="107000"/>
              </a:lnSpc>
              <a:spcAft>
                <a:spcPts val="800"/>
              </a:spcAft>
            </a:pP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I also would like to acknowledge the lived experience of individuals and communities who are living, or have lived with mental ill-health, as well as those who have loved and cared for them.  The contributions of lived experience when generously shared, enable us to collectively build a stronger community. </a:t>
            </a:r>
          </a:p>
          <a:p>
            <a:endParaRPr lang="en-AU" sz="900" dirty="0"/>
          </a:p>
        </p:txBody>
      </p:sp>
      <p:sp>
        <p:nvSpPr>
          <p:cNvPr id="4" name="Slide Number Placeholder 3"/>
          <p:cNvSpPr>
            <a:spLocks noGrp="1"/>
          </p:cNvSpPr>
          <p:nvPr>
            <p:ph type="sldNum" sz="quarter" idx="5"/>
          </p:nvPr>
        </p:nvSpPr>
        <p:spPr/>
        <p:txBody>
          <a:bodyPr/>
          <a:lstStyle/>
          <a:p>
            <a:fld id="{2EEFBB50-B174-4CD4-87AC-81874355B15C}" type="slidenum">
              <a:rPr lang="en-AU" smtClean="0"/>
              <a:t>3</a:t>
            </a:fld>
            <a:endParaRPr lang="en-AU"/>
          </a:p>
        </p:txBody>
      </p:sp>
    </p:spTree>
    <p:extLst>
      <p:ext uri="{BB962C8B-B14F-4D97-AF65-F5344CB8AC3E}">
        <p14:creationId xmlns:p14="http://schemas.microsoft.com/office/powerpoint/2010/main" val="1559098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rPr>
              <a:t>Slide 4 - Today we will cover</a:t>
            </a:r>
          </a:p>
          <a:p>
            <a:pPr marL="342900" lvl="0" indent="-342900">
              <a:lnSpc>
                <a:spcPct val="107000"/>
              </a:lnSpc>
              <a:buFont typeface="Symbol" panose="05050102010706020507" pitchFamily="18" charset="2"/>
              <a:buChar char=""/>
            </a:pPr>
            <a:r>
              <a:rPr lang="en-GB" sz="1100" u="none" dirty="0">
                <a:effectLst/>
                <a:latin typeface="Arial" panose="020B0604020202020204" pitchFamily="34" charset="0"/>
                <a:ea typeface="Calibri" panose="020F0502020204030204" pitchFamily="34" charset="0"/>
                <a:cs typeface="Times New Roman" panose="02020603050405020304" pitchFamily="18" charset="0"/>
              </a:rPr>
              <a:t>Background of the Community Connection Grant </a:t>
            </a:r>
            <a:endParaRPr lang="en-AU" sz="1100" u="none"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100" u="none" dirty="0">
                <a:effectLst/>
                <a:latin typeface="Arial" panose="020B0604020202020204" pitchFamily="34" charset="0"/>
                <a:ea typeface="Calibri" panose="020F0502020204030204" pitchFamily="34" charset="0"/>
                <a:cs typeface="Times New Roman" panose="02020603050405020304" pitchFamily="18" charset="0"/>
              </a:rPr>
              <a:t>Who is eligible for the grant </a:t>
            </a:r>
            <a:endParaRPr lang="en-AU" sz="1100" u="none"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100" u="none" dirty="0">
                <a:effectLst/>
                <a:latin typeface="Arial" panose="020B0604020202020204" pitchFamily="34" charset="0"/>
                <a:ea typeface="Calibri" panose="020F0502020204030204" pitchFamily="34" charset="0"/>
                <a:cs typeface="Times New Roman" panose="02020603050405020304" pitchFamily="18" charset="0"/>
              </a:rPr>
              <a:t>How to apply and the evidence needed</a:t>
            </a:r>
            <a:endParaRPr lang="en-AU" sz="1100" u="none"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Times New Roman" panose="02020603050405020304" pitchFamily="18" charset="0"/>
              </a:rPr>
              <a:t>Assessment process</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Times New Roman" panose="02020603050405020304" pitchFamily="18" charset="0"/>
              </a:rPr>
              <a:t>Feedback and funding agreements</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Times New Roman" panose="02020603050405020304" pitchFamily="18" charset="0"/>
              </a:rPr>
              <a:t>How to submit an acquittal</a:t>
            </a:r>
          </a:p>
          <a:p>
            <a:pPr marL="342900" lvl="0" indent="-342900">
              <a:lnSpc>
                <a:spcPct val="107000"/>
              </a:lnSpc>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Times New Roman" panose="02020603050405020304" pitchFamily="18" charset="0"/>
              </a:rPr>
              <a:t>Variations</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Times New Roman" panose="02020603050405020304" pitchFamily="18" charset="0"/>
              </a:rPr>
              <a:t>Recapture the steps and go over the timeline for the upcoming grant round</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Times New Roman" panose="02020603050405020304" pitchFamily="18" charset="0"/>
              </a:rPr>
              <a:t>Questions </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endParaRPr lang="en-AU" sz="900" dirty="0"/>
          </a:p>
        </p:txBody>
      </p:sp>
      <p:sp>
        <p:nvSpPr>
          <p:cNvPr id="4" name="Slide Number Placeholder 3"/>
          <p:cNvSpPr>
            <a:spLocks noGrp="1"/>
          </p:cNvSpPr>
          <p:nvPr>
            <p:ph type="sldNum" sz="quarter" idx="5"/>
          </p:nvPr>
        </p:nvSpPr>
        <p:spPr/>
        <p:txBody>
          <a:bodyPr/>
          <a:lstStyle/>
          <a:p>
            <a:fld id="{2EEFBB50-B174-4CD4-87AC-81874355B15C}" type="slidenum">
              <a:rPr lang="en-AU" smtClean="0"/>
              <a:t>4</a:t>
            </a:fld>
            <a:endParaRPr lang="en-AU"/>
          </a:p>
        </p:txBody>
      </p:sp>
    </p:spTree>
    <p:extLst>
      <p:ext uri="{BB962C8B-B14F-4D97-AF65-F5344CB8AC3E}">
        <p14:creationId xmlns:p14="http://schemas.microsoft.com/office/powerpoint/2010/main" val="659337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rPr>
              <a:t>Slide 5 – Latrobe City Grants</a:t>
            </a:r>
          </a:p>
          <a:p>
            <a:pPr>
              <a:lnSpc>
                <a:spcPct val="107000"/>
              </a:lnSpc>
              <a:spcBef>
                <a:spcPts val="1200"/>
              </a:spcBef>
            </a:pPr>
            <a:r>
              <a:rPr lang="en-AU" sz="1100" b="1" kern="0" dirty="0">
                <a:effectLst/>
                <a:latin typeface="Arial" panose="020B0604020202020204" pitchFamily="34" charset="0"/>
                <a:ea typeface="Times New Roman" panose="02020603050405020304" pitchFamily="18" charset="0"/>
              </a:rPr>
              <a:t>The difference between the Social Inclusion Action Group (SIAG) Community Connection Grant and the Latrobe City Council Community Grants. </a:t>
            </a:r>
          </a:p>
          <a:p>
            <a:pPr>
              <a:lnSpc>
                <a:spcPct val="107000"/>
              </a:lnSpc>
              <a:spcAft>
                <a:spcPts val="800"/>
              </a:spcAft>
            </a:pPr>
            <a:r>
              <a:rPr lang="en-AU" sz="1100" kern="1200" dirty="0">
                <a:solidFill>
                  <a:srgbClr val="000000"/>
                </a:solidFill>
                <a:effectLst/>
                <a:latin typeface="Arial" panose="020B0604020202020204" pitchFamily="34" charset="0"/>
                <a:ea typeface="+mn-ea"/>
                <a:cs typeface="Arial" panose="020B0604020202020204" pitchFamily="34" charset="0"/>
              </a:rPr>
              <a:t>There are many similarities between Latrobe City Council Community Grants run by Caitlan, and the Social Inclusion Action Group Community Connection Grant that I facilitate.</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00" dirty="0">
                <a:effectLst/>
                <a:latin typeface="Arial" panose="020B0604020202020204" pitchFamily="34" charset="0"/>
                <a:ea typeface="Times New Roman" panose="02020603050405020304" pitchFamily="18" charset="0"/>
                <a:cs typeface="Arial" panose="020B0604020202020204" pitchFamily="34" charset="0"/>
              </a:rPr>
              <a:t> </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00" kern="1200" dirty="0">
                <a:solidFill>
                  <a:srgbClr val="000000"/>
                </a:solidFill>
                <a:effectLst/>
                <a:latin typeface="Arial"/>
                <a:cs typeface="Arial"/>
              </a:rPr>
              <a:t>We are both </a:t>
            </a:r>
            <a:r>
              <a:rPr lang="en-AU" sz="1100" dirty="0">
                <a:solidFill>
                  <a:srgbClr val="000000"/>
                </a:solidFill>
                <a:latin typeface="Arial"/>
                <a:cs typeface="Arial"/>
              </a:rPr>
              <a:t>a part </a:t>
            </a:r>
            <a:r>
              <a:rPr lang="en-AU" sz="1100" kern="1200" dirty="0">
                <a:solidFill>
                  <a:srgbClr val="000000"/>
                </a:solidFill>
                <a:effectLst/>
                <a:latin typeface="Arial"/>
                <a:cs typeface="Arial"/>
              </a:rPr>
              <a:t>of the Social Policy and Inclusion Team within Council.</a:t>
            </a:r>
            <a:r>
              <a:rPr lang="en-AU" sz="1100" dirty="0">
                <a:solidFill>
                  <a:srgbClr val="000000"/>
                </a:solidFill>
                <a:latin typeface="Arial"/>
                <a:cs typeface="Arial"/>
              </a:rPr>
              <a:t> </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00" kern="1200" dirty="0">
                <a:solidFill>
                  <a:srgbClr val="000000"/>
                </a:solidFill>
                <a:effectLst/>
                <a:latin typeface="Arial" panose="020B0604020202020204" pitchFamily="34" charset="0"/>
                <a:ea typeface="+mn-ea"/>
                <a:cs typeface="Arial" panose="020B0604020202020204" pitchFamily="34" charset="0"/>
              </a:rPr>
              <a:t>We both work with Nic – the Grants Admin Officer </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00" kern="1200" dirty="0">
                <a:solidFill>
                  <a:srgbClr val="000000"/>
                </a:solidFill>
                <a:effectLst/>
                <a:latin typeface="Arial" panose="020B0604020202020204" pitchFamily="34" charset="0"/>
                <a:ea typeface="+mn-ea"/>
                <a:cs typeface="Arial" panose="020B0604020202020204" pitchFamily="34" charset="0"/>
              </a:rPr>
              <a:t>SIAG uses the Grants Policy which outlines the eligibility, application and acquittal requirements.</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00" kern="1200" dirty="0">
                <a:solidFill>
                  <a:srgbClr val="000000"/>
                </a:solidFill>
                <a:effectLst/>
                <a:latin typeface="Arial" panose="020B0604020202020204" pitchFamily="34" charset="0"/>
                <a:ea typeface="+mn-ea"/>
                <a:cs typeface="Arial" panose="020B0604020202020204" pitchFamily="34" charset="0"/>
              </a:rPr>
              <a:t> </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00" kern="1200" dirty="0">
                <a:solidFill>
                  <a:srgbClr val="000000"/>
                </a:solidFill>
                <a:effectLst/>
                <a:latin typeface="Arial" panose="020B0604020202020204" pitchFamily="34" charset="0"/>
                <a:ea typeface="+mn-ea"/>
                <a:cs typeface="Arial" panose="020B0604020202020204" pitchFamily="34" charset="0"/>
              </a:rPr>
              <a:t>If you are familiar with Community Grants, the SIAG’s grant is a cross between the Community Wellbeing Grant and the new Quick Response Grant </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00" kern="1200" dirty="0">
                <a:solidFill>
                  <a:srgbClr val="000000"/>
                </a:solidFill>
                <a:effectLst/>
                <a:latin typeface="Arial" panose="020B0604020202020204" pitchFamily="34" charset="0"/>
                <a:ea typeface="+mn-ea"/>
                <a:cs typeface="Arial" panose="020B0604020202020204" pitchFamily="34" charset="0"/>
              </a:rPr>
              <a:t> </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00" kern="1200" dirty="0">
                <a:solidFill>
                  <a:srgbClr val="000000"/>
                </a:solidFill>
                <a:effectLst/>
                <a:latin typeface="Arial"/>
                <a:cs typeface="Arial"/>
              </a:rPr>
              <a:t>SIAG differs from our other Grants in two major areas</a:t>
            </a:r>
            <a:r>
              <a:rPr lang="en-AU" sz="1100" dirty="0">
                <a:solidFill>
                  <a:srgbClr val="000000"/>
                </a:solidFill>
                <a:latin typeface="Arial"/>
                <a:cs typeface="Arial"/>
              </a:rPr>
              <a:t>: </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AU" sz="1100" kern="1200" dirty="0">
                <a:solidFill>
                  <a:srgbClr val="000000"/>
                </a:solidFill>
                <a:effectLst/>
                <a:latin typeface="Arial" panose="020B0604020202020204" pitchFamily="34" charset="0"/>
                <a:ea typeface="+mn-ea"/>
                <a:cs typeface="Arial" panose="020B0604020202020204" pitchFamily="34" charset="0"/>
              </a:rPr>
              <a:t>Funding comes from the Victorian State Government’s Wellbeing Promotion Office that sits within the Department of Health</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AU" sz="1100" kern="1200" dirty="0">
                <a:solidFill>
                  <a:srgbClr val="000000"/>
                </a:solidFill>
                <a:effectLst/>
                <a:latin typeface="Arial" panose="020B0604020202020204" pitchFamily="34" charset="0"/>
                <a:ea typeface="+mn-ea"/>
                <a:cs typeface="Arial" panose="020B0604020202020204" pitchFamily="34" charset="0"/>
              </a:rPr>
              <a:t>The members of the Social Inclusion Action Group will be assessing and recommending which projects are funded. </a:t>
            </a:r>
            <a:endParaRPr lang="en-AU" sz="11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FontTx/>
              <a:buNone/>
            </a:pPr>
            <a:endParaRPr lang="en-AU" sz="900" dirty="0"/>
          </a:p>
        </p:txBody>
      </p:sp>
      <p:sp>
        <p:nvSpPr>
          <p:cNvPr id="4" name="Slide Number Placeholder 3"/>
          <p:cNvSpPr>
            <a:spLocks noGrp="1"/>
          </p:cNvSpPr>
          <p:nvPr>
            <p:ph type="sldNum" sz="quarter" idx="5"/>
          </p:nvPr>
        </p:nvSpPr>
        <p:spPr/>
        <p:txBody>
          <a:bodyPr/>
          <a:lstStyle/>
          <a:p>
            <a:fld id="{2EEFBB50-B174-4CD4-87AC-81874355B15C}" type="slidenum">
              <a:rPr lang="en-AU" smtClean="0"/>
              <a:t>5</a:t>
            </a:fld>
            <a:endParaRPr lang="en-AU"/>
          </a:p>
        </p:txBody>
      </p:sp>
    </p:spTree>
    <p:extLst>
      <p:ext uri="{BB962C8B-B14F-4D97-AF65-F5344CB8AC3E}">
        <p14:creationId xmlns:p14="http://schemas.microsoft.com/office/powerpoint/2010/main" val="1401000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1200"/>
              </a:spcBef>
            </a:pPr>
            <a:r>
              <a:rPr lang="en-AU" sz="1100" b="1" kern="0" dirty="0">
                <a:effectLst/>
                <a:latin typeface="Arial" panose="020B0604020202020204" pitchFamily="34" charset="0"/>
                <a:ea typeface="Times New Roman" panose="02020603050405020304" pitchFamily="18" charset="0"/>
              </a:rPr>
              <a:t>Slide 6 – Overview </a:t>
            </a:r>
          </a:p>
          <a:p>
            <a:pPr>
              <a:lnSpc>
                <a:spcPct val="107000"/>
              </a:lnSpc>
              <a:spcAft>
                <a:spcPts val="800"/>
              </a:spcAft>
            </a:pPr>
            <a:r>
              <a:rPr lang="en-AU" sz="1100" dirty="0">
                <a:effectLst/>
                <a:latin typeface="Arial"/>
                <a:ea typeface="Calibri"/>
                <a:cs typeface="Arial"/>
              </a:rPr>
              <a:t>SIAG’s Community </a:t>
            </a:r>
            <a:r>
              <a:rPr lang="en-AU" sz="1100" dirty="0">
                <a:latin typeface="Arial"/>
                <a:ea typeface="Calibri"/>
                <a:cs typeface="Arial"/>
              </a:rPr>
              <a:t>Connection </a:t>
            </a:r>
            <a:r>
              <a:rPr lang="en-AU" sz="1100" dirty="0">
                <a:effectLst/>
                <a:latin typeface="Arial"/>
                <a:ea typeface="Calibri"/>
                <a:cs typeface="Arial"/>
              </a:rPr>
              <a:t>Grant will be up to $5,000. </a:t>
            </a:r>
          </a:p>
          <a:p>
            <a:pPr>
              <a:lnSpc>
                <a:spcPct val="107000"/>
              </a:lnSpc>
              <a:spcAft>
                <a:spcPts val="800"/>
              </a:spcAft>
            </a:pPr>
            <a:r>
              <a:rPr lang="en-AU" sz="1100" dirty="0">
                <a:effectLst/>
                <a:latin typeface="Arial"/>
                <a:ea typeface="Calibri"/>
                <a:cs typeface="Arial"/>
              </a:rPr>
              <a:t>Funded projects will focus on social inclusion, connection and equity.</a:t>
            </a:r>
          </a:p>
          <a:p>
            <a:pPr>
              <a:lnSpc>
                <a:spcPct val="107000"/>
              </a:lnSpc>
              <a:spcAft>
                <a:spcPts val="800"/>
              </a:spcAft>
            </a:pPr>
            <a:r>
              <a:rPr lang="en-AU" sz="1100" dirty="0">
                <a:effectLst/>
                <a:latin typeface="Arial"/>
                <a:ea typeface="Calibri"/>
                <a:cs typeface="Arial"/>
              </a:rPr>
              <a:t>Projects will need to have a sustainable aspect to improve mental health in the community long term.</a:t>
            </a:r>
            <a:r>
              <a:rPr lang="en-AU" sz="1100" dirty="0">
                <a:latin typeface="Arial"/>
                <a:ea typeface="Calibri"/>
                <a:cs typeface="Arial"/>
              </a:rPr>
              <a:t> </a:t>
            </a: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SIAG’s grants run multiple times a year (See website for dates) </a:t>
            </a:r>
            <a:br>
              <a:rPr lang="en-AU" sz="1100" dirty="0">
                <a:effectLst/>
                <a:latin typeface="Arial" panose="020B0604020202020204" pitchFamily="34" charset="0"/>
                <a:ea typeface="Calibri" panose="020F0502020204030204" pitchFamily="34" charset="0"/>
                <a:cs typeface="Times New Roman" panose="02020603050405020304" pitchFamily="18" charset="0"/>
              </a:rPr>
            </a:br>
            <a:r>
              <a:rPr lang="en-AU" sz="1100" dirty="0">
                <a:effectLst/>
                <a:latin typeface="Arial" panose="020B0604020202020204" pitchFamily="34" charset="0"/>
                <a:ea typeface="Calibri" panose="020F0502020204030204" pitchFamily="34" charset="0"/>
                <a:cs typeface="Times New Roman" panose="02020603050405020304" pitchFamily="18" charset="0"/>
              </a:rPr>
              <a:t>20% of our funding goes directly to Aboriginal and Torres Strait Islander Projects. </a:t>
            </a:r>
          </a:p>
          <a:p>
            <a:endParaRPr lang="en-AU" sz="900" dirty="0"/>
          </a:p>
        </p:txBody>
      </p:sp>
      <p:sp>
        <p:nvSpPr>
          <p:cNvPr id="4" name="Slide Number Placeholder 3"/>
          <p:cNvSpPr>
            <a:spLocks noGrp="1"/>
          </p:cNvSpPr>
          <p:nvPr>
            <p:ph type="sldNum" sz="quarter" idx="5"/>
          </p:nvPr>
        </p:nvSpPr>
        <p:spPr/>
        <p:txBody>
          <a:bodyPr/>
          <a:lstStyle/>
          <a:p>
            <a:fld id="{2EEFBB50-B174-4CD4-87AC-81874355B15C}" type="slidenum">
              <a:rPr lang="en-AU" smtClean="0"/>
              <a:t>6</a:t>
            </a:fld>
            <a:endParaRPr lang="en-AU"/>
          </a:p>
        </p:txBody>
      </p:sp>
    </p:spTree>
    <p:extLst>
      <p:ext uri="{BB962C8B-B14F-4D97-AF65-F5344CB8AC3E}">
        <p14:creationId xmlns:p14="http://schemas.microsoft.com/office/powerpoint/2010/main" val="2493997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1200"/>
              </a:spcBef>
              <a:spcAft>
                <a:spcPts val="0"/>
              </a:spcAft>
              <a:buClrTx/>
              <a:buSzTx/>
              <a:buFontTx/>
              <a:buNone/>
              <a:tabLst/>
              <a:defRPr/>
            </a:pPr>
            <a:r>
              <a:rPr lang="en-AU" sz="1100" b="1" kern="0" dirty="0">
                <a:effectLst/>
                <a:latin typeface="Arial" panose="020B0604020202020204" pitchFamily="34" charset="0"/>
                <a:ea typeface="Times New Roman" panose="02020603050405020304" pitchFamily="18" charset="0"/>
                <a:cs typeface="Arial" panose="020B0604020202020204" pitchFamily="34" charset="0"/>
              </a:rPr>
              <a:t>Slide 7 – Eligibility </a:t>
            </a:r>
            <a:r>
              <a:rPr lang="en-AU" sz="1100" dirty="0">
                <a:latin typeface="Arial" panose="020B0604020202020204" pitchFamily="34" charset="0"/>
                <a:cs typeface="Arial" panose="020B0604020202020204" pitchFamily="34" charset="0"/>
              </a:rPr>
              <a:t>(All of this information is found in the Grants Policy and the Social Inclusion Action Group (SIAG) Community Connection Grant Guidelines)</a:t>
            </a:r>
          </a:p>
          <a:p>
            <a:pPr>
              <a:lnSpc>
                <a:spcPct val="107000"/>
              </a:lnSpc>
              <a:spcBef>
                <a:spcPts val="1200"/>
              </a:spcBef>
            </a:pPr>
            <a:endParaRPr lang="en-AU" sz="1100" b="1" kern="0" dirty="0">
              <a:effectLst/>
              <a:latin typeface="Arial" panose="020B0604020202020204" pitchFamily="34" charset="0"/>
              <a:ea typeface="Times New Roman" panose="02020603050405020304" pitchFamily="18" charset="0"/>
              <a:cs typeface="Arial" panose="020B0604020202020204" pitchFamily="34" charset="0"/>
            </a:endParaRPr>
          </a:p>
          <a:p>
            <a:pPr fontAlgn="base"/>
            <a:r>
              <a:rPr lang="en-AU"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 be eligible to apply, applicants must: </a:t>
            </a:r>
            <a:endParaRPr lang="en-AU" sz="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fontAlgn="base">
              <a:buFont typeface="Symbol" panose="05050102010706020507" pitchFamily="18" charset="2"/>
              <a:buChar char=""/>
            </a:pPr>
            <a:r>
              <a:rPr lang="en-AU"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Be a not-for-profit, with an ABN OR be auspices by a not for profit who are willing and able, to accept legal and financial responsibility for the project;</a:t>
            </a:r>
            <a:r>
              <a:rPr lang="en-US"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AU"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AU" sz="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fontAlgn="base">
              <a:buFont typeface="Symbol" panose="05050102010706020507" pitchFamily="18" charset="2"/>
              <a:buChar char=""/>
            </a:pPr>
            <a:r>
              <a:rPr lang="en-AU"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Have no outstanding debts or acquittals to Latrobe City Council </a:t>
            </a:r>
            <a:endParaRPr lang="en-AU" sz="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fontAlgn="base">
              <a:buFont typeface="Symbol" panose="05050102010706020507" pitchFamily="18" charset="2"/>
              <a:buChar char=""/>
            </a:pPr>
            <a:r>
              <a:rPr lang="en-AU"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Hold appropriate public liability insurance; and </a:t>
            </a:r>
            <a:endParaRPr lang="en-AU" sz="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fontAlgn="base">
              <a:buFont typeface="Symbol" panose="05050102010706020507" pitchFamily="18" charset="2"/>
              <a:buChar char=""/>
            </a:pPr>
            <a:r>
              <a:rPr lang="en-AU"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Operate or be registered within Latrobe City </a:t>
            </a:r>
            <a:endParaRPr lang="en-AU" sz="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fontAlgn="base">
              <a:buFont typeface="Symbol" panose="05050102010706020507" pitchFamily="18" charset="2"/>
              <a:buChar char=""/>
            </a:pPr>
            <a:r>
              <a:rPr lang="en-AU" sz="1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Provide a satisfactory budget, including 1 quote for under $5,000 two quotes for projects over $5,000.  </a:t>
            </a:r>
            <a:endParaRPr lang="en-AU" sz="1100" dirty="0">
              <a:effectLst/>
              <a:latin typeface="Arial" panose="020B0604020202020204" pitchFamily="34" charset="0"/>
              <a:ea typeface="Times New Roman" panose="02020603050405020304" pitchFamily="18" charset="0"/>
              <a:cs typeface="Arial" panose="020B0604020202020204" pitchFamily="34" charset="0"/>
            </a:endParaRPr>
          </a:p>
          <a:p>
            <a:endParaRPr lang="en-AU" sz="9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EEFBB50-B174-4CD4-87AC-81874355B15C}" type="slidenum">
              <a:rPr lang="en-AU" smtClean="0"/>
              <a:t>7</a:t>
            </a:fld>
            <a:endParaRPr lang="en-AU"/>
          </a:p>
        </p:txBody>
      </p:sp>
    </p:spTree>
    <p:extLst>
      <p:ext uri="{BB962C8B-B14F-4D97-AF65-F5344CB8AC3E}">
        <p14:creationId xmlns:p14="http://schemas.microsoft.com/office/powerpoint/2010/main" val="528385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1200"/>
              </a:spcBef>
              <a:spcAft>
                <a:spcPts val="0"/>
              </a:spcAft>
              <a:buClrTx/>
              <a:buSzTx/>
              <a:buFontTx/>
              <a:buNone/>
              <a:tabLst/>
              <a:defRPr/>
            </a:pPr>
            <a:r>
              <a:rPr lang="en-AU" sz="1100" b="1" kern="0" dirty="0">
                <a:effectLst/>
                <a:latin typeface="Arial" panose="020B0604020202020204" pitchFamily="34" charset="0"/>
                <a:ea typeface="Times New Roman" panose="02020603050405020304" pitchFamily="18" charset="0"/>
              </a:rPr>
              <a:t>Slide 8 – Ineligibility </a:t>
            </a:r>
            <a:r>
              <a:rPr lang="en-AU" sz="1100" dirty="0">
                <a:latin typeface="Arial" panose="020B0604020202020204" pitchFamily="34" charset="0"/>
                <a:cs typeface="Arial" panose="020B0604020202020204" pitchFamily="34" charset="0"/>
              </a:rPr>
              <a:t>(All of this information is found in the Grants Policy and the Social Inclusion Action Group (SIAG) Community Connection Grant Guidelines)</a:t>
            </a:r>
          </a:p>
          <a:p>
            <a:pPr>
              <a:lnSpc>
                <a:spcPct val="107000"/>
              </a:lnSpc>
              <a:spcBef>
                <a:spcPts val="1200"/>
              </a:spcBef>
            </a:pPr>
            <a:endParaRPr lang="en-AU" sz="1100" b="1" kern="0" dirty="0">
              <a:effectLst/>
              <a:latin typeface="Arial" panose="020B0604020202020204" pitchFamily="34" charset="0"/>
              <a:ea typeface="Times New Roman" panose="02020603050405020304" pitchFamily="18" charset="0"/>
            </a:endParaRPr>
          </a:p>
          <a:p>
            <a:pPr>
              <a:lnSpc>
                <a:spcPct val="107000"/>
              </a:lnSpc>
              <a:spcAft>
                <a:spcPts val="800"/>
              </a:spcAft>
            </a:pPr>
            <a:r>
              <a:rPr lang="en-AU" sz="1100" dirty="0">
                <a:effectLst/>
                <a:latin typeface="Arial" panose="020B0604020202020204" pitchFamily="34" charset="0"/>
                <a:ea typeface="Calibri" panose="020F0502020204030204" pitchFamily="34" charset="0"/>
                <a:cs typeface="Times New Roman" panose="02020603050405020304" pitchFamily="18" charset="0"/>
              </a:rPr>
              <a:t>Latrobe City Council does not allocate grants to;</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State and Federal departments, agencies and authorities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Anyone who has outstanding acquittals or money owing to Latrobe City Council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Hosting or promoting gambling,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Any for-profit entity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Companies limited by guarantee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Schools and educational institutions </a:t>
            </a:r>
          </a:p>
          <a:p>
            <a:pPr marL="342900" lvl="0" indent="-342900">
              <a:lnSpc>
                <a:spcPct val="107000"/>
              </a:lnSpc>
              <a:spcAft>
                <a:spcPts val="800"/>
              </a:spcAft>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Active funding agreements </a:t>
            </a:r>
          </a:p>
          <a:p>
            <a:endParaRPr lang="en-AU" sz="900" dirty="0"/>
          </a:p>
        </p:txBody>
      </p:sp>
      <p:sp>
        <p:nvSpPr>
          <p:cNvPr id="4" name="Slide Number Placeholder 3"/>
          <p:cNvSpPr>
            <a:spLocks noGrp="1"/>
          </p:cNvSpPr>
          <p:nvPr>
            <p:ph type="sldNum" sz="quarter" idx="5"/>
          </p:nvPr>
        </p:nvSpPr>
        <p:spPr/>
        <p:txBody>
          <a:bodyPr/>
          <a:lstStyle/>
          <a:p>
            <a:fld id="{2EEFBB50-B174-4CD4-87AC-81874355B15C}" type="slidenum">
              <a:rPr lang="en-AU" smtClean="0"/>
              <a:t>8</a:t>
            </a:fld>
            <a:endParaRPr lang="en-AU"/>
          </a:p>
        </p:txBody>
      </p:sp>
    </p:spTree>
    <p:extLst>
      <p:ext uri="{BB962C8B-B14F-4D97-AF65-F5344CB8AC3E}">
        <p14:creationId xmlns:p14="http://schemas.microsoft.com/office/powerpoint/2010/main" val="2321120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1200"/>
              </a:spcBef>
              <a:spcAft>
                <a:spcPts val="0"/>
              </a:spcAft>
              <a:buClrTx/>
              <a:buSzTx/>
              <a:buFontTx/>
              <a:buNone/>
              <a:tabLst/>
              <a:defRPr/>
            </a:pPr>
            <a:r>
              <a:rPr lang="en-AU" sz="1100" b="1" kern="0" dirty="0">
                <a:effectLst/>
                <a:latin typeface="Arial" panose="020B0604020202020204" pitchFamily="34" charset="0"/>
                <a:ea typeface="Times New Roman" panose="02020603050405020304" pitchFamily="18" charset="0"/>
              </a:rPr>
              <a:t>Slide 9 – Ineligible Expenditure </a:t>
            </a:r>
            <a:r>
              <a:rPr lang="en-AU" sz="1100" dirty="0">
                <a:latin typeface="Arial" panose="020B0604020202020204" pitchFamily="34" charset="0"/>
                <a:cs typeface="Arial" panose="020B0604020202020204" pitchFamily="34" charset="0"/>
              </a:rPr>
              <a:t>(All of this information is found in the Grants Policy and the Social Inclusion Action Group (SIAG) Community Connection Grant Guidelines)</a:t>
            </a:r>
          </a:p>
          <a:p>
            <a:pPr>
              <a:lnSpc>
                <a:spcPct val="107000"/>
              </a:lnSpc>
              <a:spcBef>
                <a:spcPts val="1200"/>
              </a:spcBef>
            </a:pPr>
            <a:endParaRPr lang="en-AU" sz="1100" b="1" kern="0" dirty="0">
              <a:effectLst/>
              <a:latin typeface="Arial" panose="020B0604020202020204" pitchFamily="34" charset="0"/>
              <a:ea typeface="Times New Roman" panose="02020603050405020304" pitchFamily="18" charset="0"/>
            </a:endParaRP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Regular operational expenses, maintenance or repairs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For fundraising or purchasing trophies etc.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Promotes gambling or caters for alcohol, tobacco, e-cigarettes, firearms or fireworks.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Projects that promote discrimination, violence, antisocial behaviour, political views, or advocates for religion or faith.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Duplicates a current program or service </a:t>
            </a:r>
          </a:p>
          <a:p>
            <a:pPr marL="342900" lvl="0" indent="-342900">
              <a:lnSpc>
                <a:spcPct val="107000"/>
              </a:lnSpc>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Has already been purchased, started or completed </a:t>
            </a:r>
          </a:p>
          <a:p>
            <a:pPr marL="342900" lvl="0" indent="-342900">
              <a:lnSpc>
                <a:spcPct val="107000"/>
              </a:lnSpc>
              <a:spcAft>
                <a:spcPts val="800"/>
              </a:spcAft>
              <a:buFont typeface="Symbol" panose="05050102010706020507" pitchFamily="18" charset="2"/>
              <a:buChar char=""/>
            </a:pPr>
            <a:r>
              <a:rPr lang="en-AU" sz="1100" dirty="0">
                <a:effectLst/>
                <a:latin typeface="Arial" panose="020B0604020202020204" pitchFamily="34" charset="0"/>
                <a:ea typeface="Calibri" panose="020F0502020204030204" pitchFamily="34" charset="0"/>
                <a:cs typeface="Times New Roman" panose="02020603050405020304" pitchFamily="18" charset="0"/>
              </a:rPr>
              <a:t>Exclusively benefits applicant members</a:t>
            </a:r>
          </a:p>
          <a:p>
            <a:endParaRPr lang="en-AU" sz="900" dirty="0"/>
          </a:p>
        </p:txBody>
      </p:sp>
      <p:sp>
        <p:nvSpPr>
          <p:cNvPr id="4" name="Slide Number Placeholder 3"/>
          <p:cNvSpPr>
            <a:spLocks noGrp="1"/>
          </p:cNvSpPr>
          <p:nvPr>
            <p:ph type="sldNum" sz="quarter" idx="5"/>
          </p:nvPr>
        </p:nvSpPr>
        <p:spPr/>
        <p:txBody>
          <a:bodyPr/>
          <a:lstStyle/>
          <a:p>
            <a:fld id="{2EEFBB50-B174-4CD4-87AC-81874355B15C}" type="slidenum">
              <a:rPr lang="en-AU" smtClean="0"/>
              <a:t>9</a:t>
            </a:fld>
            <a:endParaRPr lang="en-AU"/>
          </a:p>
        </p:txBody>
      </p:sp>
    </p:spTree>
    <p:extLst>
      <p:ext uri="{BB962C8B-B14F-4D97-AF65-F5344CB8AC3E}">
        <p14:creationId xmlns:p14="http://schemas.microsoft.com/office/powerpoint/2010/main" val="3233524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049" y="0"/>
            <a:ext cx="9210561" cy="6889500"/>
          </a:xfrm>
          <a:prstGeom prst="rect">
            <a:avLst/>
          </a:prstGeom>
        </p:spPr>
      </p:pic>
      <p:sp>
        <p:nvSpPr>
          <p:cNvPr id="9" name="Text Placeholder 8"/>
          <p:cNvSpPr>
            <a:spLocks noGrp="1"/>
          </p:cNvSpPr>
          <p:nvPr>
            <p:ph type="body" sz="quarter" idx="10"/>
          </p:nvPr>
        </p:nvSpPr>
        <p:spPr>
          <a:xfrm>
            <a:off x="251520" y="1197025"/>
            <a:ext cx="8640960" cy="3240087"/>
          </a:xfrm>
          <a:prstGeom prst="rect">
            <a:avLst/>
          </a:prstGeom>
        </p:spPr>
        <p:txBody>
          <a:bodyPr/>
          <a:lstStyle>
            <a:lvl1pPr>
              <a:defRPr sz="5400" b="1">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304748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Title 4"/>
          <p:cNvSpPr>
            <a:spLocks noGrp="1"/>
          </p:cNvSpPr>
          <p:nvPr>
            <p:ph type="title"/>
          </p:nvPr>
        </p:nvSpPr>
        <p:spPr>
          <a:xfrm>
            <a:off x="107504" y="260648"/>
            <a:ext cx="7128792" cy="1143000"/>
          </a:xfrm>
          <a:prstGeom prst="rect">
            <a:avLst/>
          </a:prstGeom>
        </p:spPr>
        <p:txBody>
          <a:bodyPr/>
          <a:lstStyle>
            <a:lvl1pPr algn="l">
              <a:lnSpc>
                <a:spcPts val="3500"/>
              </a:lnSpc>
              <a:defRPr sz="3200">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endParaRPr lang="en-AU"/>
          </a:p>
        </p:txBody>
      </p:sp>
      <p:sp>
        <p:nvSpPr>
          <p:cNvPr id="6" name="Subtitle 2"/>
          <p:cNvSpPr>
            <a:spLocks noGrp="1"/>
          </p:cNvSpPr>
          <p:nvPr>
            <p:ph type="subTitle" idx="1"/>
          </p:nvPr>
        </p:nvSpPr>
        <p:spPr>
          <a:xfrm>
            <a:off x="107504" y="1556792"/>
            <a:ext cx="7128791" cy="4968552"/>
          </a:xfrm>
          <a:prstGeom prst="rect">
            <a:avLst/>
          </a:prstGeom>
        </p:spPr>
        <p:txBody>
          <a:bodyPr/>
          <a:lstStyle>
            <a:lvl1pPr marL="0" indent="0" algn="l">
              <a:buNone/>
              <a:defRPr>
                <a:solidFill>
                  <a:schemeClr val="tx1">
                    <a:tint val="75000"/>
                  </a:schemeClr>
                </a:solidFill>
                <a:latin typeface="Arial" panose="020B0604020202020204" pitchFamily="34" charset="0"/>
                <a:ea typeface="Verdana" panose="020B060403050404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1269861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Title 4"/>
          <p:cNvSpPr>
            <a:spLocks noGrp="1"/>
          </p:cNvSpPr>
          <p:nvPr>
            <p:ph type="title"/>
          </p:nvPr>
        </p:nvSpPr>
        <p:spPr>
          <a:xfrm>
            <a:off x="107504" y="260648"/>
            <a:ext cx="7128792" cy="1143000"/>
          </a:xfrm>
          <a:prstGeom prst="rect">
            <a:avLst/>
          </a:prstGeom>
        </p:spPr>
        <p:txBody>
          <a:bodyPr/>
          <a:lstStyle>
            <a:lvl1pPr algn="l">
              <a:lnSpc>
                <a:spcPts val="3500"/>
              </a:lnSpc>
              <a:defRPr sz="3200">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endParaRPr lang="en-AU"/>
          </a:p>
        </p:txBody>
      </p:sp>
      <p:sp>
        <p:nvSpPr>
          <p:cNvPr id="6" name="Subtitle 2"/>
          <p:cNvSpPr>
            <a:spLocks noGrp="1"/>
          </p:cNvSpPr>
          <p:nvPr>
            <p:ph type="subTitle" idx="1"/>
          </p:nvPr>
        </p:nvSpPr>
        <p:spPr>
          <a:xfrm>
            <a:off x="107504" y="1556792"/>
            <a:ext cx="7128791" cy="4968552"/>
          </a:xfrm>
          <a:prstGeom prst="rect">
            <a:avLst/>
          </a:prstGeom>
        </p:spPr>
        <p:txBody>
          <a:bodyPr/>
          <a:lstStyle>
            <a:lvl1pPr marL="0" indent="0" algn="l">
              <a:buNone/>
              <a:defRPr>
                <a:solidFill>
                  <a:schemeClr val="tx1">
                    <a:tint val="75000"/>
                  </a:schemeClr>
                </a:solidFill>
                <a:latin typeface="Arial" panose="020B0604020202020204" pitchFamily="34" charset="0"/>
                <a:ea typeface="Verdana" panose="020B060403050404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1291016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Title 4"/>
          <p:cNvSpPr>
            <a:spLocks noGrp="1"/>
          </p:cNvSpPr>
          <p:nvPr>
            <p:ph type="title"/>
          </p:nvPr>
        </p:nvSpPr>
        <p:spPr>
          <a:xfrm>
            <a:off x="107504" y="260648"/>
            <a:ext cx="7128792" cy="1143000"/>
          </a:xfrm>
          <a:prstGeom prst="rect">
            <a:avLst/>
          </a:prstGeom>
        </p:spPr>
        <p:txBody>
          <a:bodyPr/>
          <a:lstStyle>
            <a:lvl1pPr algn="l">
              <a:lnSpc>
                <a:spcPts val="3500"/>
              </a:lnSpc>
              <a:defRPr sz="3200">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endParaRPr lang="en-AU"/>
          </a:p>
        </p:txBody>
      </p:sp>
      <p:sp>
        <p:nvSpPr>
          <p:cNvPr id="6" name="Subtitle 2"/>
          <p:cNvSpPr>
            <a:spLocks noGrp="1"/>
          </p:cNvSpPr>
          <p:nvPr>
            <p:ph type="subTitle" idx="1"/>
          </p:nvPr>
        </p:nvSpPr>
        <p:spPr>
          <a:xfrm>
            <a:off x="107504" y="1556792"/>
            <a:ext cx="7128791" cy="4968552"/>
          </a:xfrm>
          <a:prstGeom prst="rect">
            <a:avLst/>
          </a:prstGeom>
        </p:spPr>
        <p:txBody>
          <a:bodyPr/>
          <a:lstStyle>
            <a:lvl1pPr marL="0" indent="0" algn="l">
              <a:buNone/>
              <a:defRPr>
                <a:solidFill>
                  <a:schemeClr val="tx1"/>
                </a:solidFill>
                <a:latin typeface="Arial" panose="020B0604020202020204" pitchFamily="34" charset="0"/>
                <a:ea typeface="Verdana" panose="020B060403050404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2745877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049" y="0"/>
            <a:ext cx="9210561" cy="6889500"/>
          </a:xfrm>
          <a:prstGeom prst="rect">
            <a:avLst/>
          </a:prstGeom>
        </p:spPr>
      </p:pic>
      <p:sp>
        <p:nvSpPr>
          <p:cNvPr id="9" name="Text Placeholder 8"/>
          <p:cNvSpPr>
            <a:spLocks noGrp="1"/>
          </p:cNvSpPr>
          <p:nvPr>
            <p:ph type="body" sz="quarter" idx="10"/>
          </p:nvPr>
        </p:nvSpPr>
        <p:spPr>
          <a:xfrm>
            <a:off x="251520" y="1197025"/>
            <a:ext cx="8640960" cy="3240087"/>
          </a:xfrm>
          <a:prstGeom prst="rect">
            <a:avLst/>
          </a:prstGeom>
        </p:spPr>
        <p:txBody>
          <a:bodyPr/>
          <a:lstStyle>
            <a:lvl1pPr>
              <a:defRPr sz="5400" b="1">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205336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Title 4"/>
          <p:cNvSpPr>
            <a:spLocks noGrp="1"/>
          </p:cNvSpPr>
          <p:nvPr>
            <p:ph type="title"/>
          </p:nvPr>
        </p:nvSpPr>
        <p:spPr>
          <a:xfrm>
            <a:off x="107504" y="260648"/>
            <a:ext cx="7128792" cy="1143000"/>
          </a:xfrm>
          <a:prstGeom prst="rect">
            <a:avLst/>
          </a:prstGeom>
        </p:spPr>
        <p:txBody>
          <a:bodyPr/>
          <a:lstStyle>
            <a:lvl1pPr algn="l">
              <a:lnSpc>
                <a:spcPts val="3500"/>
              </a:lnSpc>
              <a:defRPr sz="3200">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endParaRPr lang="en-AU"/>
          </a:p>
        </p:txBody>
      </p:sp>
      <p:sp>
        <p:nvSpPr>
          <p:cNvPr id="6" name="Subtitle 2"/>
          <p:cNvSpPr>
            <a:spLocks noGrp="1"/>
          </p:cNvSpPr>
          <p:nvPr>
            <p:ph type="subTitle" idx="1"/>
          </p:nvPr>
        </p:nvSpPr>
        <p:spPr>
          <a:xfrm>
            <a:off x="107504" y="1556792"/>
            <a:ext cx="7128791" cy="4968552"/>
          </a:xfrm>
          <a:prstGeom prst="rect">
            <a:avLst/>
          </a:prstGeom>
        </p:spPr>
        <p:txBody>
          <a:bodyPr/>
          <a:lstStyle>
            <a:lvl1pPr marL="0" indent="0" algn="l">
              <a:buNone/>
              <a:defRPr>
                <a:solidFill>
                  <a:schemeClr val="tx1"/>
                </a:solidFill>
                <a:latin typeface="Arial" panose="020B0604020202020204" pitchFamily="34" charset="0"/>
                <a:ea typeface="Verdana" panose="020B060403050404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31843882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F:\CHW\Communication &amp; Customer Relations\Communications\_Projects\_Communications\_Style guide\2019 Templates - For Sharing\Powerpoint\plain\Powerpoint template - Corporate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664" y="0"/>
            <a:ext cx="9203664" cy="6883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03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F:\CHW\Communication &amp; Customer Relations\Communications\_Projects\_Communications\_Style guide\2019 Templates - For Sharing\Powerpoint\plain\Powerpoint template - Corporate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664" y="0"/>
            <a:ext cx="9203664" cy="6883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4493836"/>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Lst>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image" Target="../media/image37.sv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35.svg"/><Relationship Id="rId5" Type="http://schemas.openxmlformats.org/officeDocument/2006/relationships/image" Target="../media/image34.png"/><Relationship Id="rId10" Type="http://schemas.openxmlformats.org/officeDocument/2006/relationships/image" Target="../media/image16.svg"/><Relationship Id="rId4" Type="http://schemas.openxmlformats.org/officeDocument/2006/relationships/image" Target="../media/image33.svg"/><Relationship Id="rId9"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39.svg"/></Relationships>
</file>

<file path=ppt/slides/_rels/slide13.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41.svg"/></Relationships>
</file>

<file path=ppt/slides/_rels/slide14.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43.svg"/></Relationships>
</file>

<file path=ppt/slides/_rels/slide15.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45.svg"/></Relationships>
</file>

<file path=ppt/slides/_rels/slide16.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image" Target="../media/image49.svg"/><Relationship Id="rId5" Type="http://schemas.openxmlformats.org/officeDocument/2006/relationships/image" Target="../media/image48.png"/><Relationship Id="rId4" Type="http://schemas.openxmlformats.org/officeDocument/2006/relationships/image" Target="../media/image47.svg"/></Relationships>
</file>

<file path=ppt/slides/_rels/slide17.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50.png"/><Relationship Id="rId7" Type="http://schemas.openxmlformats.org/officeDocument/2006/relationships/image" Target="../media/image29.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53.svg"/><Relationship Id="rId5" Type="http://schemas.openxmlformats.org/officeDocument/2006/relationships/image" Target="../media/image52.png"/><Relationship Id="rId4" Type="http://schemas.openxmlformats.org/officeDocument/2006/relationships/image" Target="../media/image51.svg"/></Relationships>
</file>

<file path=ppt/slides/_rels/slide18.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image" Target="../media/image57.svg"/><Relationship Id="rId5" Type="http://schemas.openxmlformats.org/officeDocument/2006/relationships/image" Target="../media/image56.png"/><Relationship Id="rId4" Type="http://schemas.openxmlformats.org/officeDocument/2006/relationships/image" Target="../media/image55.svg"/></Relationships>
</file>

<file path=ppt/slides/_rels/slide19.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20.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65.svg"/></Relationships>
</file>

<file path=ppt/slides/_rels/slide21.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67.svg"/></Relationships>
</file>

<file path=ppt/slides/_rels/slide22.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69.sv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8" Type="http://schemas.openxmlformats.org/officeDocument/2006/relationships/image" Target="../media/image75.svg"/><Relationship Id="rId3" Type="http://schemas.openxmlformats.org/officeDocument/2006/relationships/image" Target="../media/image70.png"/><Relationship Id="rId7" Type="http://schemas.openxmlformats.org/officeDocument/2006/relationships/image" Target="../media/image74.png"/><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image" Target="../media/image73.svg"/><Relationship Id="rId5" Type="http://schemas.openxmlformats.org/officeDocument/2006/relationships/image" Target="../media/image72.png"/><Relationship Id="rId4" Type="http://schemas.openxmlformats.org/officeDocument/2006/relationships/image" Target="../media/image71.svg"/></Relationships>
</file>

<file path=ppt/slides/_rels/slide25.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notesSlide" Target="../notesSlides/notesSlide25.xml"/><Relationship Id="rId1" Type="http://schemas.openxmlformats.org/officeDocument/2006/relationships/slideLayout" Target="../slideLayouts/slideLayout3.xml"/><Relationship Id="rId4" Type="http://schemas.openxmlformats.org/officeDocument/2006/relationships/image" Target="../media/image77.sv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sv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6.sv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4.svg"/></Relationships>
</file>

<file path=ppt/slides/_rels/slide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71452" y="1522488"/>
            <a:ext cx="6109640" cy="3225357"/>
          </a:xfrm>
        </p:spPr>
        <p:txBody>
          <a:bodyPr/>
          <a:lstStyle/>
          <a:p>
            <a:r>
              <a:rPr lang="en-AU" sz="2800"/>
              <a:t>Social Inclusion Action Group (SIAG)</a:t>
            </a:r>
          </a:p>
          <a:p>
            <a:r>
              <a:rPr lang="en-AU" sz="2800"/>
              <a:t> </a:t>
            </a:r>
          </a:p>
          <a:p>
            <a:r>
              <a:rPr lang="en-AU" sz="4000"/>
              <a:t>Community </a:t>
            </a:r>
          </a:p>
          <a:p>
            <a:r>
              <a:rPr lang="en-AU" sz="4000"/>
              <a:t>Connection Grant</a:t>
            </a:r>
          </a:p>
        </p:txBody>
      </p:sp>
    </p:spTree>
    <p:extLst>
      <p:ext uri="{BB962C8B-B14F-4D97-AF65-F5344CB8AC3E}">
        <p14:creationId xmlns:p14="http://schemas.microsoft.com/office/powerpoint/2010/main" val="3446935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2DEA5F5-DDCE-4849-9D2E-18A80A5A097C}"/>
              </a:ext>
            </a:extLst>
          </p:cNvPr>
          <p:cNvSpPr>
            <a:spLocks noGrp="1"/>
          </p:cNvSpPr>
          <p:nvPr>
            <p:ph type="title"/>
          </p:nvPr>
        </p:nvSpPr>
        <p:spPr>
          <a:xfrm>
            <a:off x="2555776" y="329316"/>
            <a:ext cx="4032448" cy="648072"/>
          </a:xfrm>
        </p:spPr>
        <p:txBody>
          <a:bodyPr/>
          <a:lstStyle/>
          <a:p>
            <a:r>
              <a:rPr lang="en-AU"/>
              <a:t>Preparing to Apply</a:t>
            </a:r>
          </a:p>
        </p:txBody>
      </p:sp>
      <p:sp>
        <p:nvSpPr>
          <p:cNvPr id="5" name="Subtitle 2">
            <a:extLst>
              <a:ext uri="{FF2B5EF4-FFF2-40B4-BE49-F238E27FC236}">
                <a16:creationId xmlns:a16="http://schemas.microsoft.com/office/drawing/2014/main" id="{61CF86B0-8F86-413A-A4DE-B26D66131B6F}"/>
              </a:ext>
            </a:extLst>
          </p:cNvPr>
          <p:cNvSpPr>
            <a:spLocks noGrp="1"/>
          </p:cNvSpPr>
          <p:nvPr>
            <p:ph type="subTitle" idx="1"/>
          </p:nvPr>
        </p:nvSpPr>
        <p:spPr>
          <a:xfrm>
            <a:off x="1158106" y="1432661"/>
            <a:ext cx="6827788" cy="4968552"/>
          </a:xfrm>
        </p:spPr>
        <p:txBody>
          <a:bodyPr lIns="91440" tIns="45720" rIns="91440" bIns="45720" anchor="t"/>
          <a:lstStyle/>
          <a:p>
            <a:r>
              <a:rPr lang="en-AU" sz="2300" b="1">
                <a:solidFill>
                  <a:schemeClr val="tx1"/>
                </a:solidFill>
              </a:rPr>
              <a:t>Read the program guidelines carefully</a:t>
            </a:r>
          </a:p>
          <a:p>
            <a:pPr lvl="1" algn="l">
              <a:defRPr/>
            </a:pPr>
            <a:endParaRPr lang="en-AU" altLang="en-US" sz="2300">
              <a:solidFill>
                <a:schemeClr val="tx1"/>
              </a:solidFill>
              <a:latin typeface="Arial" panose="020B0604020202020204" pitchFamily="34" charset="0"/>
              <a:cs typeface="Arial" panose="020B0604020202020204" pitchFamily="34" charset="0"/>
            </a:endParaRPr>
          </a:p>
          <a:p>
            <a:pPr>
              <a:defRPr/>
            </a:pPr>
            <a:r>
              <a:rPr lang="en-AU" altLang="en-US" sz="2300" b="1">
                <a:solidFill>
                  <a:schemeClr val="tx1"/>
                </a:solidFill>
              </a:rPr>
              <a:t>Prepare your mandatory documents early</a:t>
            </a:r>
          </a:p>
          <a:p>
            <a:pPr marL="719455" indent="-285750">
              <a:buFont typeface="Arial" panose="020B0604020202020204" pitchFamily="34" charset="0"/>
              <a:buChar char="•"/>
              <a:defRPr/>
            </a:pPr>
            <a:r>
              <a:rPr lang="en-AU" altLang="en-US" sz="2300">
                <a:solidFill>
                  <a:schemeClr val="tx1"/>
                </a:solidFill>
                <a:ea typeface="+mn-ea"/>
              </a:rPr>
              <a:t>Current certificate of Public Liability Insurance</a:t>
            </a:r>
          </a:p>
          <a:p>
            <a:pPr marL="719455" indent="-285750">
              <a:buFont typeface="Arial" panose="020B0604020202020204" pitchFamily="34" charset="0"/>
              <a:buChar char="•"/>
              <a:defRPr/>
            </a:pPr>
            <a:r>
              <a:rPr lang="en-AU" altLang="en-US" sz="2300">
                <a:solidFill>
                  <a:schemeClr val="tx1"/>
                </a:solidFill>
                <a:ea typeface="+mn-ea"/>
              </a:rPr>
              <a:t>Quotes </a:t>
            </a:r>
          </a:p>
          <a:p>
            <a:pPr marL="719455" indent="-285750">
              <a:buFont typeface="Arial" panose="020B0604020202020204" pitchFamily="34" charset="0"/>
              <a:buChar char="•"/>
              <a:defRPr/>
            </a:pPr>
            <a:r>
              <a:rPr lang="en-AU" altLang="en-US" sz="2300">
                <a:solidFill>
                  <a:schemeClr val="tx1"/>
                </a:solidFill>
                <a:ea typeface="+mn-ea"/>
              </a:rPr>
              <a:t>Evidence </a:t>
            </a:r>
          </a:p>
          <a:p>
            <a:pPr marL="433705">
              <a:defRPr/>
            </a:pPr>
            <a:endParaRPr lang="en-AU" altLang="en-US" sz="900">
              <a:solidFill>
                <a:schemeClr val="tx1"/>
              </a:solidFill>
              <a:ea typeface="+mn-ea"/>
            </a:endParaRPr>
          </a:p>
          <a:p>
            <a:pPr marL="433705">
              <a:defRPr/>
            </a:pPr>
            <a:r>
              <a:rPr lang="en-AU" altLang="en-US" sz="1800">
                <a:solidFill>
                  <a:schemeClr val="tx1"/>
                </a:solidFill>
                <a:ea typeface="+mn-ea"/>
              </a:rPr>
              <a:t>Where Required</a:t>
            </a:r>
          </a:p>
          <a:p>
            <a:pPr marL="719455" indent="-285750">
              <a:buFont typeface="Arial" panose="020B0604020202020204" pitchFamily="34" charset="0"/>
              <a:buChar char="•"/>
              <a:defRPr/>
            </a:pPr>
            <a:r>
              <a:rPr lang="en-AU" altLang="en-US" sz="2300">
                <a:solidFill>
                  <a:schemeClr val="tx1"/>
                </a:solidFill>
                <a:ea typeface="+mn-ea"/>
              </a:rPr>
              <a:t>Approval from relevant people</a:t>
            </a:r>
          </a:p>
          <a:p>
            <a:pPr marL="719455" indent="-285750">
              <a:buFont typeface="Arial" panose="020B0604020202020204" pitchFamily="34" charset="0"/>
              <a:buChar char="•"/>
              <a:defRPr/>
            </a:pPr>
            <a:r>
              <a:rPr lang="en-AU" altLang="en-US" sz="2300">
                <a:solidFill>
                  <a:schemeClr val="tx1"/>
                </a:solidFill>
                <a:ea typeface="+mn-ea"/>
              </a:rPr>
              <a:t>Auspice agreement letter</a:t>
            </a:r>
          </a:p>
          <a:p>
            <a:pPr marL="719455" indent="-285750">
              <a:buFont typeface="Arial" panose="020B0604020202020204" pitchFamily="34" charset="0"/>
              <a:buChar char="•"/>
              <a:defRPr/>
            </a:pPr>
            <a:endParaRPr lang="en-AU" altLang="en-US" sz="2300">
              <a:solidFill>
                <a:schemeClr val="tx1"/>
              </a:solidFill>
            </a:endParaRPr>
          </a:p>
          <a:p>
            <a:pPr>
              <a:defRPr/>
            </a:pPr>
            <a:r>
              <a:rPr lang="en-AU" altLang="en-US" sz="2300" b="1">
                <a:solidFill>
                  <a:schemeClr val="tx1"/>
                </a:solidFill>
              </a:rPr>
              <a:t>Speak to the relevant Council Officers</a:t>
            </a:r>
          </a:p>
          <a:p>
            <a:pPr marL="342900" indent="-342900">
              <a:buFont typeface="Arial" panose="020B0604020202020204" pitchFamily="34" charset="0"/>
              <a:buChar char="•"/>
            </a:pPr>
            <a:endParaRPr lang="en-AU" sz="2000"/>
          </a:p>
        </p:txBody>
      </p:sp>
      <p:pic>
        <p:nvPicPr>
          <p:cNvPr id="6" name="Picture 20" descr="Related image">
            <a:extLst>
              <a:ext uri="{FF2B5EF4-FFF2-40B4-BE49-F238E27FC236}">
                <a16:creationId xmlns:a16="http://schemas.microsoft.com/office/drawing/2014/main" id="{8E4185D8-D32C-4345-ABB1-07126D765F3F}"/>
              </a:ext>
            </a:extLst>
          </p:cNvPr>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flipH="1">
            <a:off x="229244" y="1203465"/>
            <a:ext cx="656052" cy="656052"/>
          </a:xfrm>
          <a:prstGeom prst="rect">
            <a:avLst/>
          </a:prstGeom>
          <a:noFill/>
          <a:extLst>
            <a:ext uri="{909E8E84-426E-40DD-AFC4-6F175D3DCCD1}">
              <a14:hiddenFill xmlns:a14="http://schemas.microsoft.com/office/drawing/2010/main">
                <a:solidFill>
                  <a:srgbClr val="FFFFFF"/>
                </a:solidFill>
              </a14:hiddenFill>
            </a:ext>
          </a:extLst>
        </p:spPr>
      </p:pic>
      <p:sp>
        <p:nvSpPr>
          <p:cNvPr id="7" name="Freeform 4">
            <a:extLst>
              <a:ext uri="{FF2B5EF4-FFF2-40B4-BE49-F238E27FC236}">
                <a16:creationId xmlns:a16="http://schemas.microsoft.com/office/drawing/2014/main" id="{5447A390-EFD6-404E-AC50-B4B422EA8A13}"/>
              </a:ext>
            </a:extLst>
          </p:cNvPr>
          <p:cNvSpPr/>
          <p:nvPr/>
        </p:nvSpPr>
        <p:spPr bwMode="auto">
          <a:xfrm>
            <a:off x="256381" y="2486886"/>
            <a:ext cx="648072" cy="576064"/>
          </a:xfrm>
          <a:custGeom>
            <a:avLst/>
            <a:gdLst>
              <a:gd name="connsiteX0" fmla="*/ 240018 w 502570"/>
              <a:gd name="connsiteY0" fmla="*/ 221988 h 396648"/>
              <a:gd name="connsiteX1" fmla="*/ 207339 w 502570"/>
              <a:gd name="connsiteY1" fmla="*/ 254666 h 396648"/>
              <a:gd name="connsiteX2" fmla="*/ 207339 w 502570"/>
              <a:gd name="connsiteY2" fmla="*/ 270442 h 396648"/>
              <a:gd name="connsiteX3" fmla="*/ 234383 w 502570"/>
              <a:gd name="connsiteY3" fmla="*/ 270442 h 396648"/>
              <a:gd name="connsiteX4" fmla="*/ 234383 w 502570"/>
              <a:gd name="connsiteY4" fmla="*/ 297486 h 396648"/>
              <a:gd name="connsiteX5" fmla="*/ 250159 w 502570"/>
              <a:gd name="connsiteY5" fmla="*/ 297486 h 396648"/>
              <a:gd name="connsiteX6" fmla="*/ 282837 w 502570"/>
              <a:gd name="connsiteY6" fmla="*/ 264808 h 396648"/>
              <a:gd name="connsiteX7" fmla="*/ 369533 w 502570"/>
              <a:gd name="connsiteY7" fmla="*/ 92471 h 396648"/>
              <a:gd name="connsiteX8" fmla="*/ 364815 w 502570"/>
              <a:gd name="connsiteY8" fmla="*/ 94936 h 396648"/>
              <a:gd name="connsiteX9" fmla="*/ 266216 w 502570"/>
              <a:gd name="connsiteY9" fmla="*/ 193535 h 396648"/>
              <a:gd name="connsiteX10" fmla="*/ 265935 w 502570"/>
              <a:gd name="connsiteY10" fmla="*/ 202831 h 396648"/>
              <a:gd name="connsiteX11" fmla="*/ 275231 w 502570"/>
              <a:gd name="connsiteY11" fmla="*/ 202550 h 396648"/>
              <a:gd name="connsiteX12" fmla="*/ 373829 w 502570"/>
              <a:gd name="connsiteY12" fmla="*/ 103951 h 396648"/>
              <a:gd name="connsiteX13" fmla="*/ 374112 w 502570"/>
              <a:gd name="connsiteY13" fmla="*/ 94655 h 396648"/>
              <a:gd name="connsiteX14" fmla="*/ 369533 w 502570"/>
              <a:gd name="connsiteY14" fmla="*/ 92471 h 396648"/>
              <a:gd name="connsiteX15" fmla="*/ 369604 w 502570"/>
              <a:gd name="connsiteY15" fmla="*/ 54088 h 396648"/>
              <a:gd name="connsiteX16" fmla="*/ 450736 w 502570"/>
              <a:gd name="connsiteY16" fmla="*/ 135221 h 396648"/>
              <a:gd name="connsiteX17" fmla="*/ 261427 w 502570"/>
              <a:gd name="connsiteY17" fmla="*/ 324530 h 396648"/>
              <a:gd name="connsiteX18" fmla="*/ 180295 w 502570"/>
              <a:gd name="connsiteY18" fmla="*/ 324530 h 396648"/>
              <a:gd name="connsiteX19" fmla="*/ 180295 w 502570"/>
              <a:gd name="connsiteY19" fmla="*/ 243398 h 396648"/>
              <a:gd name="connsiteX20" fmla="*/ 432706 w 502570"/>
              <a:gd name="connsiteY20" fmla="*/ 2254 h 396648"/>
              <a:gd name="connsiteX21" fmla="*/ 451863 w 502570"/>
              <a:gd name="connsiteY21" fmla="*/ 10142 h 396648"/>
              <a:gd name="connsiteX22" fmla="*/ 494683 w 502570"/>
              <a:gd name="connsiteY22" fmla="*/ 52961 h 396648"/>
              <a:gd name="connsiteX23" fmla="*/ 502570 w 502570"/>
              <a:gd name="connsiteY23" fmla="*/ 72118 h 396648"/>
              <a:gd name="connsiteX24" fmla="*/ 494683 w 502570"/>
              <a:gd name="connsiteY24" fmla="*/ 91274 h 396648"/>
              <a:gd name="connsiteX25" fmla="*/ 468766 w 502570"/>
              <a:gd name="connsiteY25" fmla="*/ 117191 h 396648"/>
              <a:gd name="connsiteX26" fmla="*/ 387632 w 502570"/>
              <a:gd name="connsiteY26" fmla="*/ 36059 h 396648"/>
              <a:gd name="connsiteX27" fmla="*/ 413550 w 502570"/>
              <a:gd name="connsiteY27" fmla="*/ 10142 h 396648"/>
              <a:gd name="connsiteX28" fmla="*/ 432706 w 502570"/>
              <a:gd name="connsiteY28" fmla="*/ 2254 h 396648"/>
              <a:gd name="connsiteX29" fmla="*/ 81133 w 502570"/>
              <a:gd name="connsiteY29" fmla="*/ 0 h 396648"/>
              <a:gd name="connsiteX30" fmla="*/ 315515 w 502570"/>
              <a:gd name="connsiteY30" fmla="*/ 0 h 396648"/>
              <a:gd name="connsiteX31" fmla="*/ 348476 w 502570"/>
              <a:gd name="connsiteY31" fmla="*/ 7043 h 396648"/>
              <a:gd name="connsiteX32" fmla="*/ 353547 w 502570"/>
              <a:gd name="connsiteY32" fmla="*/ 13522 h 396648"/>
              <a:gd name="connsiteX33" fmla="*/ 351011 w 502570"/>
              <a:gd name="connsiteY33" fmla="*/ 21692 h 396648"/>
              <a:gd name="connsiteX34" fmla="*/ 337207 w 502570"/>
              <a:gd name="connsiteY34" fmla="*/ 35496 h 396648"/>
              <a:gd name="connsiteX35" fmla="*/ 328193 w 502570"/>
              <a:gd name="connsiteY35" fmla="*/ 37749 h 396648"/>
              <a:gd name="connsiteX36" fmla="*/ 315515 w 502570"/>
              <a:gd name="connsiteY36" fmla="*/ 36059 h 396648"/>
              <a:gd name="connsiteX37" fmla="*/ 81133 w 502570"/>
              <a:gd name="connsiteY37" fmla="*/ 36059 h 396648"/>
              <a:gd name="connsiteX38" fmla="*/ 49299 w 502570"/>
              <a:gd name="connsiteY38" fmla="*/ 49299 h 396648"/>
              <a:gd name="connsiteX39" fmla="*/ 36059 w 502570"/>
              <a:gd name="connsiteY39" fmla="*/ 81133 h 396648"/>
              <a:gd name="connsiteX40" fmla="*/ 36059 w 502570"/>
              <a:gd name="connsiteY40" fmla="*/ 315515 h 396648"/>
              <a:gd name="connsiteX41" fmla="*/ 49299 w 502570"/>
              <a:gd name="connsiteY41" fmla="*/ 347349 h 396648"/>
              <a:gd name="connsiteX42" fmla="*/ 81133 w 502570"/>
              <a:gd name="connsiteY42" fmla="*/ 360589 h 396648"/>
              <a:gd name="connsiteX43" fmla="*/ 315515 w 502570"/>
              <a:gd name="connsiteY43" fmla="*/ 360589 h 396648"/>
              <a:gd name="connsiteX44" fmla="*/ 347349 w 502570"/>
              <a:gd name="connsiteY44" fmla="*/ 347349 h 396648"/>
              <a:gd name="connsiteX45" fmla="*/ 360589 w 502570"/>
              <a:gd name="connsiteY45" fmla="*/ 315515 h 396648"/>
              <a:gd name="connsiteX46" fmla="*/ 360589 w 502570"/>
              <a:gd name="connsiteY46" fmla="*/ 280020 h 396648"/>
              <a:gd name="connsiteX47" fmla="*/ 363125 w 502570"/>
              <a:gd name="connsiteY47" fmla="*/ 273822 h 396648"/>
              <a:gd name="connsiteX48" fmla="*/ 381154 w 502570"/>
              <a:gd name="connsiteY48" fmla="*/ 255793 h 396648"/>
              <a:gd name="connsiteX49" fmla="*/ 391014 w 502570"/>
              <a:gd name="connsiteY49" fmla="*/ 253821 h 396648"/>
              <a:gd name="connsiteX50" fmla="*/ 396649 w 502570"/>
              <a:gd name="connsiteY50" fmla="*/ 261991 h 396648"/>
              <a:gd name="connsiteX51" fmla="*/ 396649 w 502570"/>
              <a:gd name="connsiteY51" fmla="*/ 315515 h 396648"/>
              <a:gd name="connsiteX52" fmla="*/ 372843 w 502570"/>
              <a:gd name="connsiteY52" fmla="*/ 372844 h 396648"/>
              <a:gd name="connsiteX53" fmla="*/ 315515 w 502570"/>
              <a:gd name="connsiteY53" fmla="*/ 396648 h 396648"/>
              <a:gd name="connsiteX54" fmla="*/ 81133 w 502570"/>
              <a:gd name="connsiteY54" fmla="*/ 396648 h 396648"/>
              <a:gd name="connsiteX55" fmla="*/ 23804 w 502570"/>
              <a:gd name="connsiteY55" fmla="*/ 372844 h 396648"/>
              <a:gd name="connsiteX56" fmla="*/ 0 w 502570"/>
              <a:gd name="connsiteY56" fmla="*/ 315515 h 396648"/>
              <a:gd name="connsiteX57" fmla="*/ 0 w 502570"/>
              <a:gd name="connsiteY57" fmla="*/ 81133 h 396648"/>
              <a:gd name="connsiteX58" fmla="*/ 23804 w 502570"/>
              <a:gd name="connsiteY58" fmla="*/ 23805 h 396648"/>
              <a:gd name="connsiteX59" fmla="*/ 81133 w 502570"/>
              <a:gd name="connsiteY59" fmla="*/ 0 h 396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502570" h="396648">
                <a:moveTo>
                  <a:pt x="240018" y="221988"/>
                </a:moveTo>
                <a:lnTo>
                  <a:pt x="207339" y="254666"/>
                </a:lnTo>
                <a:lnTo>
                  <a:pt x="207339" y="270442"/>
                </a:lnTo>
                <a:lnTo>
                  <a:pt x="234383" y="270442"/>
                </a:lnTo>
                <a:lnTo>
                  <a:pt x="234383" y="297486"/>
                </a:lnTo>
                <a:lnTo>
                  <a:pt x="250159" y="297486"/>
                </a:lnTo>
                <a:lnTo>
                  <a:pt x="282837" y="264808"/>
                </a:lnTo>
                <a:close/>
                <a:moveTo>
                  <a:pt x="369533" y="92471"/>
                </a:moveTo>
                <a:cubicBezTo>
                  <a:pt x="367984" y="92518"/>
                  <a:pt x="366411" y="93340"/>
                  <a:pt x="364815" y="94936"/>
                </a:cubicBezTo>
                <a:lnTo>
                  <a:pt x="266216" y="193535"/>
                </a:lnTo>
                <a:cubicBezTo>
                  <a:pt x="263023" y="196728"/>
                  <a:pt x="262929" y="199826"/>
                  <a:pt x="265935" y="202831"/>
                </a:cubicBezTo>
                <a:cubicBezTo>
                  <a:pt x="268939" y="205836"/>
                  <a:pt x="272038" y="205742"/>
                  <a:pt x="275231" y="202550"/>
                </a:cubicBezTo>
                <a:lnTo>
                  <a:pt x="373829" y="103951"/>
                </a:lnTo>
                <a:cubicBezTo>
                  <a:pt x="377022" y="100758"/>
                  <a:pt x="377115" y="97659"/>
                  <a:pt x="374112" y="94655"/>
                </a:cubicBezTo>
                <a:cubicBezTo>
                  <a:pt x="372610" y="93152"/>
                  <a:pt x="371083" y="92424"/>
                  <a:pt x="369533" y="92471"/>
                </a:cubicBezTo>
                <a:close/>
                <a:moveTo>
                  <a:pt x="369604" y="54088"/>
                </a:moveTo>
                <a:lnTo>
                  <a:pt x="450736" y="135221"/>
                </a:lnTo>
                <a:lnTo>
                  <a:pt x="261427" y="324530"/>
                </a:lnTo>
                <a:lnTo>
                  <a:pt x="180295" y="324530"/>
                </a:lnTo>
                <a:lnTo>
                  <a:pt x="180295" y="243398"/>
                </a:lnTo>
                <a:close/>
                <a:moveTo>
                  <a:pt x="432706" y="2254"/>
                </a:moveTo>
                <a:cubicBezTo>
                  <a:pt x="440217" y="2254"/>
                  <a:pt x="446604" y="4883"/>
                  <a:pt x="451863" y="10142"/>
                </a:cubicBezTo>
                <a:lnTo>
                  <a:pt x="494683" y="52961"/>
                </a:lnTo>
                <a:cubicBezTo>
                  <a:pt x="499940" y="58220"/>
                  <a:pt x="502570" y="64606"/>
                  <a:pt x="502570" y="72118"/>
                </a:cubicBezTo>
                <a:cubicBezTo>
                  <a:pt x="502570" y="79630"/>
                  <a:pt x="499940" y="86016"/>
                  <a:pt x="494683" y="91274"/>
                </a:cubicBezTo>
                <a:lnTo>
                  <a:pt x="468766" y="117191"/>
                </a:lnTo>
                <a:lnTo>
                  <a:pt x="387632" y="36059"/>
                </a:lnTo>
                <a:lnTo>
                  <a:pt x="413550" y="10142"/>
                </a:lnTo>
                <a:cubicBezTo>
                  <a:pt x="418808" y="4883"/>
                  <a:pt x="425194" y="2254"/>
                  <a:pt x="432706" y="2254"/>
                </a:cubicBezTo>
                <a:close/>
                <a:moveTo>
                  <a:pt x="81133" y="0"/>
                </a:moveTo>
                <a:lnTo>
                  <a:pt x="315515" y="0"/>
                </a:lnTo>
                <a:cubicBezTo>
                  <a:pt x="327347" y="0"/>
                  <a:pt x="338334" y="2348"/>
                  <a:pt x="348476" y="7043"/>
                </a:cubicBezTo>
                <a:cubicBezTo>
                  <a:pt x="351293" y="8357"/>
                  <a:pt x="352983" y="10517"/>
                  <a:pt x="353547" y="13522"/>
                </a:cubicBezTo>
                <a:cubicBezTo>
                  <a:pt x="354110" y="16715"/>
                  <a:pt x="353265" y="19438"/>
                  <a:pt x="351011" y="21692"/>
                </a:cubicBezTo>
                <a:lnTo>
                  <a:pt x="337207" y="35496"/>
                </a:lnTo>
                <a:cubicBezTo>
                  <a:pt x="334577" y="38125"/>
                  <a:pt x="331574" y="38876"/>
                  <a:pt x="328193" y="37749"/>
                </a:cubicBezTo>
                <a:cubicBezTo>
                  <a:pt x="323872" y="36622"/>
                  <a:pt x="319647" y="36059"/>
                  <a:pt x="315515" y="36059"/>
                </a:cubicBezTo>
                <a:lnTo>
                  <a:pt x="81133" y="36059"/>
                </a:lnTo>
                <a:cubicBezTo>
                  <a:pt x="68737" y="36059"/>
                  <a:pt x="58126" y="40472"/>
                  <a:pt x="49299" y="49299"/>
                </a:cubicBezTo>
                <a:cubicBezTo>
                  <a:pt x="40472" y="58126"/>
                  <a:pt x="36059" y="68737"/>
                  <a:pt x="36059" y="81133"/>
                </a:cubicBezTo>
                <a:lnTo>
                  <a:pt x="36059" y="315515"/>
                </a:lnTo>
                <a:cubicBezTo>
                  <a:pt x="36059" y="327911"/>
                  <a:pt x="40472" y="338522"/>
                  <a:pt x="49299" y="347349"/>
                </a:cubicBezTo>
                <a:cubicBezTo>
                  <a:pt x="58126" y="356176"/>
                  <a:pt x="68737" y="360589"/>
                  <a:pt x="81133" y="360589"/>
                </a:cubicBezTo>
                <a:lnTo>
                  <a:pt x="315515" y="360589"/>
                </a:lnTo>
                <a:cubicBezTo>
                  <a:pt x="327911" y="360589"/>
                  <a:pt x="338521" y="356176"/>
                  <a:pt x="347349" y="347349"/>
                </a:cubicBezTo>
                <a:cubicBezTo>
                  <a:pt x="356176" y="338522"/>
                  <a:pt x="360589" y="327911"/>
                  <a:pt x="360589" y="315515"/>
                </a:cubicBezTo>
                <a:lnTo>
                  <a:pt x="360589" y="280020"/>
                </a:lnTo>
                <a:cubicBezTo>
                  <a:pt x="360589" y="277579"/>
                  <a:pt x="361435" y="275513"/>
                  <a:pt x="363125" y="273822"/>
                </a:cubicBezTo>
                <a:lnTo>
                  <a:pt x="381154" y="255793"/>
                </a:lnTo>
                <a:cubicBezTo>
                  <a:pt x="383972" y="252976"/>
                  <a:pt x="387258" y="252318"/>
                  <a:pt x="391014" y="253821"/>
                </a:cubicBezTo>
                <a:cubicBezTo>
                  <a:pt x="394770" y="255323"/>
                  <a:pt x="396649" y="258047"/>
                  <a:pt x="396649" y="261991"/>
                </a:cubicBezTo>
                <a:lnTo>
                  <a:pt x="396649" y="315515"/>
                </a:lnTo>
                <a:cubicBezTo>
                  <a:pt x="396649" y="337865"/>
                  <a:pt x="388713" y="356974"/>
                  <a:pt x="372843" y="372844"/>
                </a:cubicBezTo>
                <a:cubicBezTo>
                  <a:pt x="356973" y="388713"/>
                  <a:pt x="337864" y="396648"/>
                  <a:pt x="315515" y="396648"/>
                </a:cubicBezTo>
                <a:lnTo>
                  <a:pt x="81133" y="396648"/>
                </a:lnTo>
                <a:cubicBezTo>
                  <a:pt x="58783" y="396648"/>
                  <a:pt x="39674" y="388713"/>
                  <a:pt x="23804" y="372844"/>
                </a:cubicBezTo>
                <a:cubicBezTo>
                  <a:pt x="7934" y="356974"/>
                  <a:pt x="0" y="337865"/>
                  <a:pt x="0" y="315515"/>
                </a:cubicBezTo>
                <a:lnTo>
                  <a:pt x="0" y="81133"/>
                </a:lnTo>
                <a:cubicBezTo>
                  <a:pt x="0" y="58784"/>
                  <a:pt x="7934" y="39674"/>
                  <a:pt x="23804" y="23805"/>
                </a:cubicBezTo>
                <a:cubicBezTo>
                  <a:pt x="39674" y="7935"/>
                  <a:pt x="58783" y="0"/>
                  <a:pt x="81133" y="0"/>
                </a:cubicBez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US" sz="1350"/>
          </a:p>
        </p:txBody>
      </p:sp>
      <p:sp>
        <p:nvSpPr>
          <p:cNvPr id="8" name="Freeform 5">
            <a:extLst>
              <a:ext uri="{FF2B5EF4-FFF2-40B4-BE49-F238E27FC236}">
                <a16:creationId xmlns:a16="http://schemas.microsoft.com/office/drawing/2014/main" id="{3D5E3149-E234-4075-81C1-F36970A64051}"/>
              </a:ext>
            </a:extLst>
          </p:cNvPr>
          <p:cNvSpPr/>
          <p:nvPr/>
        </p:nvSpPr>
        <p:spPr bwMode="auto">
          <a:xfrm>
            <a:off x="270100" y="5654535"/>
            <a:ext cx="574340" cy="466775"/>
          </a:xfrm>
          <a:custGeom>
            <a:avLst/>
            <a:gdLst>
              <a:gd name="connsiteX0" fmla="*/ 169590 w 540885"/>
              <a:gd name="connsiteY0" fmla="*/ 270443 h 504826"/>
              <a:gd name="connsiteX1" fmla="*/ 181704 w 540885"/>
              <a:gd name="connsiteY1" fmla="*/ 276500 h 504826"/>
              <a:gd name="connsiteX2" fmla="*/ 202269 w 540885"/>
              <a:gd name="connsiteY2" fmla="*/ 290022 h 504826"/>
              <a:gd name="connsiteX3" fmla="*/ 232412 w 540885"/>
              <a:gd name="connsiteY3" fmla="*/ 303544 h 504826"/>
              <a:gd name="connsiteX4" fmla="*/ 270443 w 540885"/>
              <a:gd name="connsiteY4" fmla="*/ 309601 h 504826"/>
              <a:gd name="connsiteX5" fmla="*/ 308473 w 540885"/>
              <a:gd name="connsiteY5" fmla="*/ 303544 h 504826"/>
              <a:gd name="connsiteX6" fmla="*/ 338617 w 540885"/>
              <a:gd name="connsiteY6" fmla="*/ 290022 h 504826"/>
              <a:gd name="connsiteX7" fmla="*/ 359181 w 540885"/>
              <a:gd name="connsiteY7" fmla="*/ 276500 h 504826"/>
              <a:gd name="connsiteX8" fmla="*/ 371295 w 540885"/>
              <a:gd name="connsiteY8" fmla="*/ 270443 h 504826"/>
              <a:gd name="connsiteX9" fmla="*/ 402705 w 540885"/>
              <a:gd name="connsiteY9" fmla="*/ 276077 h 504826"/>
              <a:gd name="connsiteX10" fmla="*/ 426792 w 540885"/>
              <a:gd name="connsiteY10" fmla="*/ 291149 h 504826"/>
              <a:gd name="connsiteX11" fmla="*/ 444258 w 540885"/>
              <a:gd name="connsiteY11" fmla="*/ 313967 h 504826"/>
              <a:gd name="connsiteX12" fmla="*/ 456371 w 540885"/>
              <a:gd name="connsiteY12" fmla="*/ 341434 h 504826"/>
              <a:gd name="connsiteX13" fmla="*/ 463837 w 540885"/>
              <a:gd name="connsiteY13" fmla="*/ 372000 h 504826"/>
              <a:gd name="connsiteX14" fmla="*/ 467781 w 540885"/>
              <a:gd name="connsiteY14" fmla="*/ 402706 h 504826"/>
              <a:gd name="connsiteX15" fmla="*/ 468767 w 540885"/>
              <a:gd name="connsiteY15" fmla="*/ 431863 h 504826"/>
              <a:gd name="connsiteX16" fmla="*/ 448202 w 540885"/>
              <a:gd name="connsiteY16" fmla="*/ 485247 h 504826"/>
              <a:gd name="connsiteX17" fmla="*/ 393550 w 540885"/>
              <a:gd name="connsiteY17" fmla="*/ 504826 h 504826"/>
              <a:gd name="connsiteX18" fmla="*/ 147335 w 540885"/>
              <a:gd name="connsiteY18" fmla="*/ 504826 h 504826"/>
              <a:gd name="connsiteX19" fmla="*/ 92683 w 540885"/>
              <a:gd name="connsiteY19" fmla="*/ 485247 h 504826"/>
              <a:gd name="connsiteX20" fmla="*/ 72118 w 540885"/>
              <a:gd name="connsiteY20" fmla="*/ 431863 h 504826"/>
              <a:gd name="connsiteX21" fmla="*/ 73104 w 540885"/>
              <a:gd name="connsiteY21" fmla="*/ 402706 h 504826"/>
              <a:gd name="connsiteX22" fmla="*/ 77049 w 540885"/>
              <a:gd name="connsiteY22" fmla="*/ 372000 h 504826"/>
              <a:gd name="connsiteX23" fmla="*/ 84514 w 540885"/>
              <a:gd name="connsiteY23" fmla="*/ 341434 h 504826"/>
              <a:gd name="connsiteX24" fmla="*/ 96628 w 540885"/>
              <a:gd name="connsiteY24" fmla="*/ 313967 h 504826"/>
              <a:gd name="connsiteX25" fmla="*/ 114093 w 540885"/>
              <a:gd name="connsiteY25" fmla="*/ 291149 h 504826"/>
              <a:gd name="connsiteX26" fmla="*/ 138180 w 540885"/>
              <a:gd name="connsiteY26" fmla="*/ 276077 h 504826"/>
              <a:gd name="connsiteX27" fmla="*/ 169590 w 540885"/>
              <a:gd name="connsiteY27" fmla="*/ 270443 h 504826"/>
              <a:gd name="connsiteX28" fmla="*/ 505953 w 540885"/>
              <a:gd name="connsiteY28" fmla="*/ 144237 h 504826"/>
              <a:gd name="connsiteX29" fmla="*/ 540885 w 540885"/>
              <a:gd name="connsiteY29" fmla="*/ 243680 h 504826"/>
              <a:gd name="connsiteX30" fmla="*/ 525109 w 540885"/>
              <a:gd name="connsiteY30" fmla="*/ 277063 h 504826"/>
              <a:gd name="connsiteX31" fmla="*/ 486233 w 540885"/>
              <a:gd name="connsiteY31" fmla="*/ 288472 h 504826"/>
              <a:gd name="connsiteX32" fmla="*/ 448484 w 540885"/>
              <a:gd name="connsiteY32" fmla="*/ 288472 h 504826"/>
              <a:gd name="connsiteX33" fmla="*/ 373830 w 540885"/>
              <a:gd name="connsiteY33" fmla="*/ 252413 h 504826"/>
              <a:gd name="connsiteX34" fmla="*/ 396649 w 540885"/>
              <a:gd name="connsiteY34" fmla="*/ 180296 h 504826"/>
              <a:gd name="connsiteX35" fmla="*/ 395240 w 540885"/>
              <a:gd name="connsiteY35" fmla="*/ 161703 h 504826"/>
              <a:gd name="connsiteX36" fmla="*/ 432708 w 540885"/>
              <a:gd name="connsiteY36" fmla="*/ 168182 h 504826"/>
              <a:gd name="connsiteX37" fmla="*/ 466231 w 540885"/>
              <a:gd name="connsiteY37" fmla="*/ 162125 h 504826"/>
              <a:gd name="connsiteX38" fmla="*/ 493698 w 540885"/>
              <a:gd name="connsiteY38" fmla="*/ 150153 h 504826"/>
              <a:gd name="connsiteX39" fmla="*/ 505953 w 540885"/>
              <a:gd name="connsiteY39" fmla="*/ 144237 h 504826"/>
              <a:gd name="connsiteX40" fmla="*/ 34932 w 540885"/>
              <a:gd name="connsiteY40" fmla="*/ 144237 h 504826"/>
              <a:gd name="connsiteX41" fmla="*/ 47187 w 540885"/>
              <a:gd name="connsiteY41" fmla="*/ 150153 h 504826"/>
              <a:gd name="connsiteX42" fmla="*/ 74653 w 540885"/>
              <a:gd name="connsiteY42" fmla="*/ 162125 h 504826"/>
              <a:gd name="connsiteX43" fmla="*/ 108176 w 540885"/>
              <a:gd name="connsiteY43" fmla="*/ 168182 h 504826"/>
              <a:gd name="connsiteX44" fmla="*/ 145644 w 540885"/>
              <a:gd name="connsiteY44" fmla="*/ 161703 h 504826"/>
              <a:gd name="connsiteX45" fmla="*/ 144235 w 540885"/>
              <a:gd name="connsiteY45" fmla="*/ 180296 h 504826"/>
              <a:gd name="connsiteX46" fmla="*/ 167054 w 540885"/>
              <a:gd name="connsiteY46" fmla="*/ 252413 h 504826"/>
              <a:gd name="connsiteX47" fmla="*/ 92401 w 540885"/>
              <a:gd name="connsiteY47" fmla="*/ 288472 h 504826"/>
              <a:gd name="connsiteX48" fmla="*/ 54652 w 540885"/>
              <a:gd name="connsiteY48" fmla="*/ 288472 h 504826"/>
              <a:gd name="connsiteX49" fmla="*/ 15776 w 540885"/>
              <a:gd name="connsiteY49" fmla="*/ 277063 h 504826"/>
              <a:gd name="connsiteX50" fmla="*/ 0 w 540885"/>
              <a:gd name="connsiteY50" fmla="*/ 243680 h 504826"/>
              <a:gd name="connsiteX51" fmla="*/ 34932 w 540885"/>
              <a:gd name="connsiteY51" fmla="*/ 144237 h 504826"/>
              <a:gd name="connsiteX52" fmla="*/ 270442 w 540885"/>
              <a:gd name="connsiteY52" fmla="*/ 72119 h 504826"/>
              <a:gd name="connsiteX53" fmla="*/ 346926 w 540885"/>
              <a:gd name="connsiteY53" fmla="*/ 103811 h 504826"/>
              <a:gd name="connsiteX54" fmla="*/ 378619 w 540885"/>
              <a:gd name="connsiteY54" fmla="*/ 180296 h 504826"/>
              <a:gd name="connsiteX55" fmla="*/ 346926 w 540885"/>
              <a:gd name="connsiteY55" fmla="*/ 256780 h 504826"/>
              <a:gd name="connsiteX56" fmla="*/ 270442 w 540885"/>
              <a:gd name="connsiteY56" fmla="*/ 288472 h 504826"/>
              <a:gd name="connsiteX57" fmla="*/ 193957 w 540885"/>
              <a:gd name="connsiteY57" fmla="*/ 256780 h 504826"/>
              <a:gd name="connsiteX58" fmla="*/ 162265 w 540885"/>
              <a:gd name="connsiteY58" fmla="*/ 180296 h 504826"/>
              <a:gd name="connsiteX59" fmla="*/ 193957 w 540885"/>
              <a:gd name="connsiteY59" fmla="*/ 103811 h 504826"/>
              <a:gd name="connsiteX60" fmla="*/ 270442 w 540885"/>
              <a:gd name="connsiteY60" fmla="*/ 72119 h 504826"/>
              <a:gd name="connsiteX61" fmla="*/ 432707 w 540885"/>
              <a:gd name="connsiteY61" fmla="*/ 0 h 504826"/>
              <a:gd name="connsiteX62" fmla="*/ 483697 w 540885"/>
              <a:gd name="connsiteY62" fmla="*/ 21128 h 504826"/>
              <a:gd name="connsiteX63" fmla="*/ 504825 w 540885"/>
              <a:gd name="connsiteY63" fmla="*/ 72118 h 504826"/>
              <a:gd name="connsiteX64" fmla="*/ 483697 w 540885"/>
              <a:gd name="connsiteY64" fmla="*/ 123108 h 504826"/>
              <a:gd name="connsiteX65" fmla="*/ 432707 w 540885"/>
              <a:gd name="connsiteY65" fmla="*/ 144236 h 504826"/>
              <a:gd name="connsiteX66" fmla="*/ 381717 w 540885"/>
              <a:gd name="connsiteY66" fmla="*/ 123108 h 504826"/>
              <a:gd name="connsiteX67" fmla="*/ 360589 w 540885"/>
              <a:gd name="connsiteY67" fmla="*/ 72118 h 504826"/>
              <a:gd name="connsiteX68" fmla="*/ 381717 w 540885"/>
              <a:gd name="connsiteY68" fmla="*/ 21128 h 504826"/>
              <a:gd name="connsiteX69" fmla="*/ 432707 w 540885"/>
              <a:gd name="connsiteY69" fmla="*/ 0 h 504826"/>
              <a:gd name="connsiteX70" fmla="*/ 108176 w 540885"/>
              <a:gd name="connsiteY70" fmla="*/ 0 h 504826"/>
              <a:gd name="connsiteX71" fmla="*/ 159167 w 540885"/>
              <a:gd name="connsiteY71" fmla="*/ 21128 h 504826"/>
              <a:gd name="connsiteX72" fmla="*/ 180295 w 540885"/>
              <a:gd name="connsiteY72" fmla="*/ 72118 h 504826"/>
              <a:gd name="connsiteX73" fmla="*/ 159167 w 540885"/>
              <a:gd name="connsiteY73" fmla="*/ 123108 h 504826"/>
              <a:gd name="connsiteX74" fmla="*/ 108176 w 540885"/>
              <a:gd name="connsiteY74" fmla="*/ 144236 h 504826"/>
              <a:gd name="connsiteX75" fmla="*/ 57187 w 540885"/>
              <a:gd name="connsiteY75" fmla="*/ 123108 h 504826"/>
              <a:gd name="connsiteX76" fmla="*/ 36059 w 540885"/>
              <a:gd name="connsiteY76" fmla="*/ 72118 h 504826"/>
              <a:gd name="connsiteX77" fmla="*/ 57187 w 540885"/>
              <a:gd name="connsiteY77" fmla="*/ 21128 h 504826"/>
              <a:gd name="connsiteX78" fmla="*/ 108176 w 540885"/>
              <a:gd name="connsiteY78" fmla="*/ 0 h 50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0885" h="504826">
                <a:moveTo>
                  <a:pt x="169590" y="270443"/>
                </a:moveTo>
                <a:cubicBezTo>
                  <a:pt x="171469" y="270443"/>
                  <a:pt x="175506" y="272462"/>
                  <a:pt x="181704" y="276500"/>
                </a:cubicBezTo>
                <a:cubicBezTo>
                  <a:pt x="187902" y="280538"/>
                  <a:pt x="194757" y="285045"/>
                  <a:pt x="202269" y="290022"/>
                </a:cubicBezTo>
                <a:cubicBezTo>
                  <a:pt x="209781" y="294999"/>
                  <a:pt x="219829" y="299506"/>
                  <a:pt x="232412" y="303544"/>
                </a:cubicBezTo>
                <a:cubicBezTo>
                  <a:pt x="244995" y="307582"/>
                  <a:pt x="257673" y="309601"/>
                  <a:pt x="270443" y="309601"/>
                </a:cubicBezTo>
                <a:cubicBezTo>
                  <a:pt x="283214" y="309601"/>
                  <a:pt x="295891" y="307582"/>
                  <a:pt x="308473" y="303544"/>
                </a:cubicBezTo>
                <a:cubicBezTo>
                  <a:pt x="321057" y="299506"/>
                  <a:pt x="331105" y="294999"/>
                  <a:pt x="338617" y="290022"/>
                </a:cubicBezTo>
                <a:cubicBezTo>
                  <a:pt x="346129" y="285045"/>
                  <a:pt x="352983" y="280538"/>
                  <a:pt x="359181" y="276500"/>
                </a:cubicBezTo>
                <a:cubicBezTo>
                  <a:pt x="365379" y="272462"/>
                  <a:pt x="369418" y="270443"/>
                  <a:pt x="371295" y="270443"/>
                </a:cubicBezTo>
                <a:cubicBezTo>
                  <a:pt x="382751" y="270443"/>
                  <a:pt x="393222" y="272321"/>
                  <a:pt x="402705" y="276077"/>
                </a:cubicBezTo>
                <a:cubicBezTo>
                  <a:pt x="412191" y="279833"/>
                  <a:pt x="420218" y="284857"/>
                  <a:pt x="426792" y="291149"/>
                </a:cubicBezTo>
                <a:cubicBezTo>
                  <a:pt x="433365" y="297440"/>
                  <a:pt x="439187" y="305046"/>
                  <a:pt x="444258" y="313967"/>
                </a:cubicBezTo>
                <a:cubicBezTo>
                  <a:pt x="449329" y="322888"/>
                  <a:pt x="453367" y="332044"/>
                  <a:pt x="456371" y="341434"/>
                </a:cubicBezTo>
                <a:cubicBezTo>
                  <a:pt x="459376" y="350824"/>
                  <a:pt x="461865" y="361013"/>
                  <a:pt x="463837" y="372000"/>
                </a:cubicBezTo>
                <a:cubicBezTo>
                  <a:pt x="465809" y="382986"/>
                  <a:pt x="467124" y="393222"/>
                  <a:pt x="467781" y="402706"/>
                </a:cubicBezTo>
                <a:cubicBezTo>
                  <a:pt x="468438" y="412190"/>
                  <a:pt x="468767" y="421909"/>
                  <a:pt x="468767" y="431863"/>
                </a:cubicBezTo>
                <a:cubicBezTo>
                  <a:pt x="468767" y="454400"/>
                  <a:pt x="461912" y="472195"/>
                  <a:pt x="448202" y="485247"/>
                </a:cubicBezTo>
                <a:cubicBezTo>
                  <a:pt x="434492" y="498300"/>
                  <a:pt x="416275" y="504826"/>
                  <a:pt x="393550" y="504826"/>
                </a:cubicBezTo>
                <a:lnTo>
                  <a:pt x="147335" y="504826"/>
                </a:lnTo>
                <a:cubicBezTo>
                  <a:pt x="124611" y="504826"/>
                  <a:pt x="106393" y="498300"/>
                  <a:pt x="92683" y="485247"/>
                </a:cubicBezTo>
                <a:cubicBezTo>
                  <a:pt x="78974" y="472195"/>
                  <a:pt x="72118" y="454400"/>
                  <a:pt x="72118" y="431863"/>
                </a:cubicBezTo>
                <a:cubicBezTo>
                  <a:pt x="72118" y="421909"/>
                  <a:pt x="72447" y="412190"/>
                  <a:pt x="73104" y="402706"/>
                </a:cubicBezTo>
                <a:cubicBezTo>
                  <a:pt x="73761" y="393222"/>
                  <a:pt x="75077" y="382986"/>
                  <a:pt x="77049" y="372000"/>
                </a:cubicBezTo>
                <a:cubicBezTo>
                  <a:pt x="79021" y="361013"/>
                  <a:pt x="81510" y="350824"/>
                  <a:pt x="84514" y="341434"/>
                </a:cubicBezTo>
                <a:cubicBezTo>
                  <a:pt x="87519" y="332044"/>
                  <a:pt x="91556" y="322888"/>
                  <a:pt x="96628" y="313967"/>
                </a:cubicBezTo>
                <a:cubicBezTo>
                  <a:pt x="101698" y="305046"/>
                  <a:pt x="107521" y="297440"/>
                  <a:pt x="114093" y="291149"/>
                </a:cubicBezTo>
                <a:cubicBezTo>
                  <a:pt x="120667" y="284857"/>
                  <a:pt x="128696" y="279833"/>
                  <a:pt x="138180" y="276077"/>
                </a:cubicBezTo>
                <a:cubicBezTo>
                  <a:pt x="147664" y="272321"/>
                  <a:pt x="158135" y="270443"/>
                  <a:pt x="169590" y="270443"/>
                </a:cubicBezTo>
                <a:close/>
                <a:moveTo>
                  <a:pt x="505953" y="144237"/>
                </a:moveTo>
                <a:cubicBezTo>
                  <a:pt x="529241" y="144237"/>
                  <a:pt x="540885" y="177385"/>
                  <a:pt x="540885" y="243680"/>
                </a:cubicBezTo>
                <a:cubicBezTo>
                  <a:pt x="540885" y="258329"/>
                  <a:pt x="535626" y="269457"/>
                  <a:pt x="525109" y="277063"/>
                </a:cubicBezTo>
                <a:cubicBezTo>
                  <a:pt x="514592" y="284669"/>
                  <a:pt x="501634" y="288472"/>
                  <a:pt x="486233" y="288472"/>
                </a:cubicBezTo>
                <a:lnTo>
                  <a:pt x="448484" y="288472"/>
                </a:lnTo>
                <a:cubicBezTo>
                  <a:pt x="429140" y="265372"/>
                  <a:pt x="404256" y="253353"/>
                  <a:pt x="373830" y="252413"/>
                </a:cubicBezTo>
                <a:cubicBezTo>
                  <a:pt x="389043" y="230440"/>
                  <a:pt x="396649" y="206401"/>
                  <a:pt x="396649" y="180296"/>
                </a:cubicBezTo>
                <a:cubicBezTo>
                  <a:pt x="396649" y="174849"/>
                  <a:pt x="396179" y="168652"/>
                  <a:pt x="395240" y="161703"/>
                </a:cubicBezTo>
                <a:cubicBezTo>
                  <a:pt x="407636" y="166022"/>
                  <a:pt x="420125" y="168182"/>
                  <a:pt x="432708" y="168182"/>
                </a:cubicBezTo>
                <a:cubicBezTo>
                  <a:pt x="443789" y="168182"/>
                  <a:pt x="454964" y="166163"/>
                  <a:pt x="466231" y="162125"/>
                </a:cubicBezTo>
                <a:cubicBezTo>
                  <a:pt x="477500" y="158087"/>
                  <a:pt x="486655" y="154097"/>
                  <a:pt x="493698" y="150153"/>
                </a:cubicBezTo>
                <a:cubicBezTo>
                  <a:pt x="500742" y="146209"/>
                  <a:pt x="504826" y="144237"/>
                  <a:pt x="505953" y="144237"/>
                </a:cubicBezTo>
                <a:close/>
                <a:moveTo>
                  <a:pt x="34932" y="144237"/>
                </a:moveTo>
                <a:cubicBezTo>
                  <a:pt x="36059" y="144237"/>
                  <a:pt x="40144" y="146209"/>
                  <a:pt x="47187" y="150153"/>
                </a:cubicBezTo>
                <a:cubicBezTo>
                  <a:pt x="54229" y="154097"/>
                  <a:pt x="63384" y="158087"/>
                  <a:pt x="74653" y="162125"/>
                </a:cubicBezTo>
                <a:cubicBezTo>
                  <a:pt x="85921" y="166163"/>
                  <a:pt x="97096" y="168182"/>
                  <a:pt x="108176" y="168182"/>
                </a:cubicBezTo>
                <a:cubicBezTo>
                  <a:pt x="120760" y="168182"/>
                  <a:pt x="133249" y="166022"/>
                  <a:pt x="145644" y="161703"/>
                </a:cubicBezTo>
                <a:cubicBezTo>
                  <a:pt x="144705" y="168652"/>
                  <a:pt x="144235" y="174849"/>
                  <a:pt x="144235" y="180296"/>
                </a:cubicBezTo>
                <a:cubicBezTo>
                  <a:pt x="144235" y="206401"/>
                  <a:pt x="151841" y="230440"/>
                  <a:pt x="167054" y="252413"/>
                </a:cubicBezTo>
                <a:cubicBezTo>
                  <a:pt x="136630" y="253353"/>
                  <a:pt x="111745" y="265372"/>
                  <a:pt x="92401" y="288472"/>
                </a:cubicBezTo>
                <a:lnTo>
                  <a:pt x="54652" y="288472"/>
                </a:lnTo>
                <a:cubicBezTo>
                  <a:pt x="39251" y="288472"/>
                  <a:pt x="26293" y="284669"/>
                  <a:pt x="15776" y="277063"/>
                </a:cubicBezTo>
                <a:cubicBezTo>
                  <a:pt x="5259" y="269457"/>
                  <a:pt x="0" y="258329"/>
                  <a:pt x="0" y="243680"/>
                </a:cubicBezTo>
                <a:cubicBezTo>
                  <a:pt x="0" y="177385"/>
                  <a:pt x="11644" y="144237"/>
                  <a:pt x="34932" y="144237"/>
                </a:cubicBezTo>
                <a:close/>
                <a:moveTo>
                  <a:pt x="270442" y="72119"/>
                </a:moveTo>
                <a:cubicBezTo>
                  <a:pt x="300303" y="72119"/>
                  <a:pt x="325799" y="82683"/>
                  <a:pt x="346926" y="103811"/>
                </a:cubicBezTo>
                <a:cubicBezTo>
                  <a:pt x="368054" y="124940"/>
                  <a:pt x="378619" y="150434"/>
                  <a:pt x="378619" y="180296"/>
                </a:cubicBezTo>
                <a:cubicBezTo>
                  <a:pt x="378619" y="210157"/>
                  <a:pt x="368054" y="235652"/>
                  <a:pt x="346926" y="256780"/>
                </a:cubicBezTo>
                <a:cubicBezTo>
                  <a:pt x="325799" y="277908"/>
                  <a:pt x="300303" y="288472"/>
                  <a:pt x="270442" y="288472"/>
                </a:cubicBezTo>
                <a:cubicBezTo>
                  <a:pt x="240580" y="288472"/>
                  <a:pt x="215085" y="277908"/>
                  <a:pt x="193957" y="256780"/>
                </a:cubicBezTo>
                <a:cubicBezTo>
                  <a:pt x="172829" y="235652"/>
                  <a:pt x="162265" y="210157"/>
                  <a:pt x="162265" y="180296"/>
                </a:cubicBezTo>
                <a:cubicBezTo>
                  <a:pt x="162265" y="150434"/>
                  <a:pt x="172829" y="124940"/>
                  <a:pt x="193957" y="103811"/>
                </a:cubicBezTo>
                <a:cubicBezTo>
                  <a:pt x="215085" y="82683"/>
                  <a:pt x="240580" y="72119"/>
                  <a:pt x="270442" y="72119"/>
                </a:cubicBezTo>
                <a:close/>
                <a:moveTo>
                  <a:pt x="432707" y="0"/>
                </a:moveTo>
                <a:cubicBezTo>
                  <a:pt x="452615" y="0"/>
                  <a:pt x="469611" y="7043"/>
                  <a:pt x="483697" y="21128"/>
                </a:cubicBezTo>
                <a:cubicBezTo>
                  <a:pt x="497783" y="35214"/>
                  <a:pt x="504825" y="52210"/>
                  <a:pt x="504825" y="72118"/>
                </a:cubicBezTo>
                <a:cubicBezTo>
                  <a:pt x="504825" y="92025"/>
                  <a:pt x="497783" y="109022"/>
                  <a:pt x="483697" y="123108"/>
                </a:cubicBezTo>
                <a:cubicBezTo>
                  <a:pt x="469611" y="137193"/>
                  <a:pt x="452615" y="144236"/>
                  <a:pt x="432707" y="144236"/>
                </a:cubicBezTo>
                <a:cubicBezTo>
                  <a:pt x="412800" y="144236"/>
                  <a:pt x="395803" y="137193"/>
                  <a:pt x="381717" y="123108"/>
                </a:cubicBezTo>
                <a:cubicBezTo>
                  <a:pt x="367632" y="109022"/>
                  <a:pt x="360589" y="92025"/>
                  <a:pt x="360589" y="72118"/>
                </a:cubicBezTo>
                <a:cubicBezTo>
                  <a:pt x="360589" y="52210"/>
                  <a:pt x="367632" y="35214"/>
                  <a:pt x="381717" y="21128"/>
                </a:cubicBezTo>
                <a:cubicBezTo>
                  <a:pt x="395803" y="7043"/>
                  <a:pt x="412800" y="0"/>
                  <a:pt x="432707" y="0"/>
                </a:cubicBezTo>
                <a:close/>
                <a:moveTo>
                  <a:pt x="108176" y="0"/>
                </a:moveTo>
                <a:cubicBezTo>
                  <a:pt x="128085" y="0"/>
                  <a:pt x="145080" y="7043"/>
                  <a:pt x="159167" y="21128"/>
                </a:cubicBezTo>
                <a:cubicBezTo>
                  <a:pt x="173252" y="35214"/>
                  <a:pt x="180295" y="52210"/>
                  <a:pt x="180295" y="72118"/>
                </a:cubicBezTo>
                <a:cubicBezTo>
                  <a:pt x="180295" y="92025"/>
                  <a:pt x="173252" y="109022"/>
                  <a:pt x="159167" y="123108"/>
                </a:cubicBezTo>
                <a:cubicBezTo>
                  <a:pt x="145080" y="137193"/>
                  <a:pt x="128085" y="144236"/>
                  <a:pt x="108176" y="144236"/>
                </a:cubicBezTo>
                <a:cubicBezTo>
                  <a:pt x="88270" y="144236"/>
                  <a:pt x="71272" y="137193"/>
                  <a:pt x="57187" y="123108"/>
                </a:cubicBezTo>
                <a:cubicBezTo>
                  <a:pt x="43102" y="109022"/>
                  <a:pt x="36059" y="92025"/>
                  <a:pt x="36059" y="72118"/>
                </a:cubicBezTo>
                <a:cubicBezTo>
                  <a:pt x="36059" y="52210"/>
                  <a:pt x="43102" y="35214"/>
                  <a:pt x="57187" y="21128"/>
                </a:cubicBezTo>
                <a:cubicBezTo>
                  <a:pt x="71272" y="7043"/>
                  <a:pt x="88270" y="0"/>
                  <a:pt x="10817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US" sz="1350">
              <a:solidFill>
                <a:srgbClr val="C00000"/>
              </a:solidFill>
            </a:endParaRPr>
          </a:p>
        </p:txBody>
      </p:sp>
    </p:spTree>
    <p:extLst>
      <p:ext uri="{BB962C8B-B14F-4D97-AF65-F5344CB8AC3E}">
        <p14:creationId xmlns:p14="http://schemas.microsoft.com/office/powerpoint/2010/main" val="3375759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F7BBA-0F41-4017-935A-44C3692DA279}"/>
              </a:ext>
            </a:extLst>
          </p:cNvPr>
          <p:cNvSpPr>
            <a:spLocks noGrp="1"/>
          </p:cNvSpPr>
          <p:nvPr>
            <p:ph type="title"/>
          </p:nvPr>
        </p:nvSpPr>
        <p:spPr>
          <a:xfrm>
            <a:off x="3281447" y="297487"/>
            <a:ext cx="2581105" cy="626456"/>
          </a:xfrm>
        </p:spPr>
        <p:txBody>
          <a:bodyPr/>
          <a:lstStyle/>
          <a:p>
            <a:pPr algn="ctr"/>
            <a:r>
              <a:rPr lang="en-AU"/>
              <a:t>Evidence </a:t>
            </a:r>
          </a:p>
        </p:txBody>
      </p:sp>
      <p:sp>
        <p:nvSpPr>
          <p:cNvPr id="3" name="Subtitle 2">
            <a:extLst>
              <a:ext uri="{FF2B5EF4-FFF2-40B4-BE49-F238E27FC236}">
                <a16:creationId xmlns:a16="http://schemas.microsoft.com/office/drawing/2014/main" id="{C6004C36-E423-4767-92F1-44CA95D3EB9D}"/>
              </a:ext>
            </a:extLst>
          </p:cNvPr>
          <p:cNvSpPr>
            <a:spLocks noGrp="1"/>
          </p:cNvSpPr>
          <p:nvPr>
            <p:ph type="subTitle" idx="1"/>
          </p:nvPr>
        </p:nvSpPr>
        <p:spPr>
          <a:xfrm>
            <a:off x="529535" y="1213338"/>
            <a:ext cx="5924019" cy="5644662"/>
          </a:xfrm>
        </p:spPr>
        <p:txBody>
          <a:bodyPr/>
          <a:lstStyle/>
          <a:p>
            <a:pPr marL="342900" lvl="0" indent="-342900">
              <a:lnSpc>
                <a:spcPct val="107000"/>
              </a:lnSpc>
              <a:buFont typeface="Symbol" panose="05050102010706020507" pitchFamily="18" charset="2"/>
              <a:buChar char=""/>
            </a:pPr>
            <a:r>
              <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Public Liability </a:t>
            </a:r>
            <a:r>
              <a:rPr lang="en-AU" sz="2400">
                <a:solidFill>
                  <a:schemeClr val="tx1"/>
                </a:solidFill>
                <a:ea typeface="Calibri" panose="020F0502020204030204" pitchFamily="34" charset="0"/>
                <a:cs typeface="Times New Roman" panose="02020603050405020304" pitchFamily="18" charset="0"/>
              </a:rPr>
              <a:t>I</a:t>
            </a:r>
            <a:r>
              <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nsurance </a:t>
            </a:r>
          </a:p>
          <a:p>
            <a:pPr lvl="0">
              <a:lnSpc>
                <a:spcPct val="107000"/>
              </a:lnSpc>
            </a:pPr>
            <a:endPar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1-2 Quotes </a:t>
            </a:r>
          </a:p>
          <a:p>
            <a:pPr marL="342900" lvl="0" indent="-342900">
              <a:lnSpc>
                <a:spcPct val="107000"/>
              </a:lnSpc>
              <a:buFont typeface="Symbol" panose="05050102010706020507" pitchFamily="18" charset="2"/>
              <a:buChar char=""/>
            </a:pPr>
            <a:endPar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Evidence of Need </a:t>
            </a:r>
          </a:p>
          <a:p>
            <a:pPr marL="342900" lvl="0" indent="-342900">
              <a:lnSpc>
                <a:spcPct val="107000"/>
              </a:lnSpc>
              <a:buFont typeface="Symbol" panose="05050102010706020507" pitchFamily="18" charset="2"/>
              <a:buChar char=""/>
            </a:pPr>
            <a:endPar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Evidence of Community </a:t>
            </a:r>
            <a:r>
              <a:rPr lang="en-AU" sz="2400">
                <a:solidFill>
                  <a:schemeClr val="tx1"/>
                </a:solidFill>
                <a:ea typeface="Calibri" panose="020F0502020204030204" pitchFamily="34" charset="0"/>
                <a:cs typeface="Times New Roman" panose="02020603050405020304" pitchFamily="18" charset="0"/>
              </a:rPr>
              <a:t>E</a:t>
            </a:r>
            <a:r>
              <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ngagement </a:t>
            </a:r>
          </a:p>
          <a:p>
            <a:pPr marL="342900" lvl="0" indent="-342900">
              <a:lnSpc>
                <a:spcPct val="107000"/>
              </a:lnSpc>
              <a:buFont typeface="Symbol" panose="05050102010706020507" pitchFamily="18" charset="2"/>
              <a:buChar char=""/>
            </a:pPr>
            <a:endPar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Evidence of Impact </a:t>
            </a:r>
          </a:p>
          <a:p>
            <a:pPr marL="342900" lvl="0" indent="-342900">
              <a:lnSpc>
                <a:spcPct val="107000"/>
              </a:lnSpc>
              <a:spcAft>
                <a:spcPts val="800"/>
              </a:spcAft>
              <a:buFont typeface="Symbol" panose="05050102010706020507" pitchFamily="18" charset="2"/>
              <a:buChar char=""/>
            </a:pPr>
            <a:endPar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AU" sz="2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Evidence of Sustainability </a:t>
            </a:r>
          </a:p>
          <a:p>
            <a:endParaRPr lang="en-AU"/>
          </a:p>
        </p:txBody>
      </p:sp>
      <p:pic>
        <p:nvPicPr>
          <p:cNvPr id="7" name="Graphic 6" descr="Group of people with solid fill">
            <a:extLst>
              <a:ext uri="{FF2B5EF4-FFF2-40B4-BE49-F238E27FC236}">
                <a16:creationId xmlns:a16="http://schemas.microsoft.com/office/drawing/2014/main" id="{0F99DB01-5E68-465C-94D5-1892CCDA0B6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70897" y="1345654"/>
            <a:ext cx="914400" cy="914400"/>
          </a:xfrm>
          <a:prstGeom prst="rect">
            <a:avLst/>
          </a:prstGeom>
        </p:spPr>
      </p:pic>
      <p:pic>
        <p:nvPicPr>
          <p:cNvPr id="11" name="Graphic 10" descr="Pen with solid fill">
            <a:extLst>
              <a:ext uri="{FF2B5EF4-FFF2-40B4-BE49-F238E27FC236}">
                <a16:creationId xmlns:a16="http://schemas.microsoft.com/office/drawing/2014/main" id="{005F5B3D-4EB4-4536-A297-5EE9F8FAC0A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189133" y="4280289"/>
            <a:ext cx="914400" cy="914400"/>
          </a:xfrm>
          <a:prstGeom prst="rect">
            <a:avLst/>
          </a:prstGeom>
        </p:spPr>
      </p:pic>
      <p:pic>
        <p:nvPicPr>
          <p:cNvPr id="13" name="Graphic 12" descr="Paper with solid fill">
            <a:extLst>
              <a:ext uri="{FF2B5EF4-FFF2-40B4-BE49-F238E27FC236}">
                <a16:creationId xmlns:a16="http://schemas.microsoft.com/office/drawing/2014/main" id="{46A0FFD2-9C43-400F-9D31-8F786C72DC3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189133" y="2831120"/>
            <a:ext cx="914400" cy="914400"/>
          </a:xfrm>
          <a:prstGeom prst="rect">
            <a:avLst/>
          </a:prstGeom>
        </p:spPr>
      </p:pic>
      <p:pic>
        <p:nvPicPr>
          <p:cNvPr id="15" name="Graphic 14" descr="Share with solid fill">
            <a:extLst>
              <a:ext uri="{FF2B5EF4-FFF2-40B4-BE49-F238E27FC236}">
                <a16:creationId xmlns:a16="http://schemas.microsoft.com/office/drawing/2014/main" id="{D979021F-AECC-4559-80A4-9298E1D057E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189133" y="5537078"/>
            <a:ext cx="914400" cy="914400"/>
          </a:xfrm>
          <a:prstGeom prst="rect">
            <a:avLst/>
          </a:prstGeom>
        </p:spPr>
      </p:pic>
    </p:spTree>
    <p:extLst>
      <p:ext uri="{BB962C8B-B14F-4D97-AF65-F5344CB8AC3E}">
        <p14:creationId xmlns:p14="http://schemas.microsoft.com/office/powerpoint/2010/main" val="1842958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2D06F-678A-4982-9D5A-632BDD5BAF52}"/>
              </a:ext>
            </a:extLst>
          </p:cNvPr>
          <p:cNvSpPr>
            <a:spLocks noGrp="1"/>
          </p:cNvSpPr>
          <p:nvPr>
            <p:ph type="title"/>
          </p:nvPr>
        </p:nvSpPr>
        <p:spPr/>
        <p:txBody>
          <a:bodyPr/>
          <a:lstStyle/>
          <a:p>
            <a:r>
              <a:rPr lang="en-AU" sz="3200" b="1" dirty="0">
                <a:solidFill>
                  <a:schemeClr val="tx1"/>
                </a:solidFill>
              </a:rPr>
              <a:t>Evidence of Need </a:t>
            </a:r>
            <a:br>
              <a:rPr lang="en-AU" sz="3200" b="1" dirty="0">
                <a:solidFill>
                  <a:schemeClr val="tx1"/>
                </a:solidFill>
              </a:rPr>
            </a:br>
            <a:endParaRPr lang="en-AU" dirty="0"/>
          </a:p>
        </p:txBody>
      </p:sp>
      <p:sp>
        <p:nvSpPr>
          <p:cNvPr id="3" name="Subtitle 2">
            <a:extLst>
              <a:ext uri="{FF2B5EF4-FFF2-40B4-BE49-F238E27FC236}">
                <a16:creationId xmlns:a16="http://schemas.microsoft.com/office/drawing/2014/main" id="{11573B86-5DB7-42F8-B4D8-18A84AA52E48}"/>
              </a:ext>
            </a:extLst>
          </p:cNvPr>
          <p:cNvSpPr>
            <a:spLocks noGrp="1"/>
          </p:cNvSpPr>
          <p:nvPr>
            <p:ph type="subTitle" idx="1"/>
          </p:nvPr>
        </p:nvSpPr>
        <p:spPr>
          <a:xfrm>
            <a:off x="107504" y="1628800"/>
            <a:ext cx="6941366" cy="4968552"/>
          </a:xfrm>
        </p:spPr>
        <p:txBody>
          <a:bodyPr/>
          <a:lstStyle/>
          <a:p>
            <a:r>
              <a:rPr lang="en-AU" sz="2000" dirty="0">
                <a:solidFill>
                  <a:schemeClr val="tx1"/>
                </a:solidFill>
              </a:rPr>
              <a:t>This shows that there is a problem you are trying to solve </a:t>
            </a:r>
          </a:p>
          <a:p>
            <a:endParaRPr lang="en-AU" sz="2000" dirty="0">
              <a:solidFill>
                <a:schemeClr val="tx1"/>
              </a:solidFill>
            </a:endParaRPr>
          </a:p>
          <a:p>
            <a:r>
              <a:rPr lang="en-AU" sz="2000" dirty="0">
                <a:solidFill>
                  <a:schemeClr val="tx1"/>
                </a:solidFill>
              </a:rPr>
              <a:t>Examples</a:t>
            </a:r>
          </a:p>
          <a:p>
            <a:pPr marL="342900" indent="-342900">
              <a:buFont typeface="Arial" panose="020B0604020202020204" pitchFamily="34" charset="0"/>
              <a:buChar char="•"/>
            </a:pPr>
            <a:r>
              <a:rPr lang="en-AU" sz="2000" dirty="0">
                <a:solidFill>
                  <a:schemeClr val="tx1"/>
                </a:solidFill>
              </a:rPr>
              <a:t>Statistical data and research papers </a:t>
            </a:r>
          </a:p>
          <a:p>
            <a:pPr marL="342900" indent="-342900">
              <a:buFont typeface="Arial" panose="020B0604020202020204" pitchFamily="34" charset="0"/>
              <a:buChar char="•"/>
            </a:pPr>
            <a:r>
              <a:rPr lang="en-AU" sz="2000" dirty="0">
                <a:solidFill>
                  <a:schemeClr val="tx1"/>
                </a:solidFill>
              </a:rPr>
              <a:t>Testimonials or quotes from community members</a:t>
            </a:r>
          </a:p>
          <a:p>
            <a:pPr marL="342900" indent="-342900">
              <a:buFont typeface="Arial" panose="020B0604020202020204" pitchFamily="34" charset="0"/>
              <a:buChar char="•"/>
            </a:pPr>
            <a:r>
              <a:rPr lang="en-AU" sz="2000" dirty="0">
                <a:solidFill>
                  <a:schemeClr val="tx1"/>
                </a:solidFill>
              </a:rPr>
              <a:t>Results from local information </a:t>
            </a:r>
          </a:p>
          <a:p>
            <a:pPr marL="342900" indent="-342900">
              <a:buFont typeface="Arial" panose="020B0604020202020204" pitchFamily="34" charset="0"/>
              <a:buChar char="•"/>
            </a:pPr>
            <a:r>
              <a:rPr lang="en-AU" sz="2000" dirty="0">
                <a:solidFill>
                  <a:schemeClr val="tx1"/>
                </a:solidFill>
              </a:rPr>
              <a:t>Case studies or real-life examples illustrating the negative impact</a:t>
            </a:r>
          </a:p>
        </p:txBody>
      </p:sp>
      <p:pic>
        <p:nvPicPr>
          <p:cNvPr id="12" name="Graphic 11" descr="Magnifying glass with solid fill">
            <a:extLst>
              <a:ext uri="{FF2B5EF4-FFF2-40B4-BE49-F238E27FC236}">
                <a16:creationId xmlns:a16="http://schemas.microsoft.com/office/drawing/2014/main" id="{B41171EA-8D2E-4DE0-8E49-864F19A742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573653" y="5122134"/>
            <a:ext cx="1475217" cy="1475217"/>
          </a:xfrm>
          <a:prstGeom prst="rect">
            <a:avLst/>
          </a:prstGeom>
        </p:spPr>
      </p:pic>
    </p:spTree>
    <p:extLst>
      <p:ext uri="{BB962C8B-B14F-4D97-AF65-F5344CB8AC3E}">
        <p14:creationId xmlns:p14="http://schemas.microsoft.com/office/powerpoint/2010/main" val="3090147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35E89-D7DA-4DF3-88B7-70A0EAF42AAA}"/>
              </a:ext>
            </a:extLst>
          </p:cNvPr>
          <p:cNvSpPr>
            <a:spLocks noGrp="1"/>
          </p:cNvSpPr>
          <p:nvPr>
            <p:ph type="title"/>
          </p:nvPr>
        </p:nvSpPr>
        <p:spPr/>
        <p:txBody>
          <a:bodyPr/>
          <a:lstStyle/>
          <a:p>
            <a:r>
              <a:rPr lang="en-AU" sz="3200" b="1" dirty="0">
                <a:solidFill>
                  <a:schemeClr val="tx1"/>
                </a:solidFill>
              </a:rPr>
              <a:t>Evidence of Engagement </a:t>
            </a:r>
            <a:br>
              <a:rPr lang="en-AU" sz="3200" b="1" dirty="0">
                <a:solidFill>
                  <a:schemeClr val="tx1"/>
                </a:solidFill>
              </a:rPr>
            </a:br>
            <a:endParaRPr lang="en-AU" dirty="0"/>
          </a:p>
        </p:txBody>
      </p:sp>
      <p:sp>
        <p:nvSpPr>
          <p:cNvPr id="4" name="Subtitle 2">
            <a:extLst>
              <a:ext uri="{FF2B5EF4-FFF2-40B4-BE49-F238E27FC236}">
                <a16:creationId xmlns:a16="http://schemas.microsoft.com/office/drawing/2014/main" id="{F9C00A86-F18E-4493-BE72-16D9016665A4}"/>
              </a:ext>
            </a:extLst>
          </p:cNvPr>
          <p:cNvSpPr txBox="1">
            <a:spLocks/>
          </p:cNvSpPr>
          <p:nvPr/>
        </p:nvSpPr>
        <p:spPr>
          <a:xfrm>
            <a:off x="107504" y="1628800"/>
            <a:ext cx="6492166" cy="4968552"/>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1200" kern="1200">
                <a:solidFill>
                  <a:schemeClr val="tx1">
                    <a:tint val="75000"/>
                  </a:schemeClr>
                </a:solidFill>
                <a:latin typeface="Arial" panose="020B0604020202020204" pitchFamily="34" charset="0"/>
                <a:ea typeface="Verdana" panose="020B0604030504040204" pitchFamily="34" charset="0"/>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12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12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12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12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AU" sz="2000" dirty="0">
                <a:solidFill>
                  <a:schemeClr val="tx1"/>
                </a:solidFill>
              </a:rPr>
              <a:t>This shows that your solution to the need is what the community wants</a:t>
            </a:r>
          </a:p>
          <a:p>
            <a:endParaRPr lang="en-AU" sz="2000" dirty="0">
              <a:solidFill>
                <a:schemeClr val="tx1"/>
              </a:solidFill>
            </a:endParaRPr>
          </a:p>
          <a:p>
            <a:r>
              <a:rPr lang="en-AU" sz="2000" dirty="0">
                <a:solidFill>
                  <a:schemeClr val="tx1"/>
                </a:solidFill>
              </a:rPr>
              <a:t>Examples</a:t>
            </a:r>
          </a:p>
          <a:p>
            <a:pPr marL="342900" indent="-342900">
              <a:buFont typeface="Arial" panose="020B0604020202020204" pitchFamily="34" charset="0"/>
              <a:buChar char="•"/>
            </a:pPr>
            <a:r>
              <a:rPr lang="en-AU" sz="2000" dirty="0">
                <a:solidFill>
                  <a:schemeClr val="tx1"/>
                </a:solidFill>
              </a:rPr>
              <a:t>Feedback on your project from community members </a:t>
            </a:r>
          </a:p>
          <a:p>
            <a:pPr marL="342900" indent="-342900">
              <a:buFont typeface="Arial" panose="020B0604020202020204" pitchFamily="34" charset="0"/>
              <a:buChar char="•"/>
            </a:pPr>
            <a:r>
              <a:rPr lang="en-AU" sz="2000" dirty="0">
                <a:solidFill>
                  <a:schemeClr val="tx1"/>
                </a:solidFill>
              </a:rPr>
              <a:t>Letters of support</a:t>
            </a:r>
          </a:p>
          <a:p>
            <a:pPr marL="342900" indent="-342900">
              <a:buFont typeface="Arial" panose="020B0604020202020204" pitchFamily="34" charset="0"/>
              <a:buChar char="•"/>
            </a:pPr>
            <a:r>
              <a:rPr lang="en-AU" sz="2000" dirty="0">
                <a:solidFill>
                  <a:schemeClr val="tx1"/>
                </a:solidFill>
              </a:rPr>
              <a:t>Partnership agreements</a:t>
            </a:r>
          </a:p>
          <a:p>
            <a:pPr marL="342900" indent="-342900">
              <a:buFont typeface="Arial" panose="020B0604020202020204" pitchFamily="34" charset="0"/>
              <a:buChar char="•"/>
            </a:pPr>
            <a:r>
              <a:rPr lang="en-AU" sz="2000" dirty="0">
                <a:solidFill>
                  <a:schemeClr val="tx1"/>
                </a:solidFill>
              </a:rPr>
              <a:t>Developing your project with community members</a:t>
            </a:r>
          </a:p>
        </p:txBody>
      </p:sp>
      <p:pic>
        <p:nvPicPr>
          <p:cNvPr id="6" name="Graphic 5" descr="Comment Heart outline">
            <a:extLst>
              <a:ext uri="{FF2B5EF4-FFF2-40B4-BE49-F238E27FC236}">
                <a16:creationId xmlns:a16="http://schemas.microsoft.com/office/drawing/2014/main" id="{179A0B28-43A4-4AF2-929B-67133AAE179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46712" y="5122135"/>
            <a:ext cx="1475217" cy="1475217"/>
          </a:xfrm>
          <a:prstGeom prst="rect">
            <a:avLst/>
          </a:prstGeom>
        </p:spPr>
      </p:pic>
    </p:spTree>
    <p:extLst>
      <p:ext uri="{BB962C8B-B14F-4D97-AF65-F5344CB8AC3E}">
        <p14:creationId xmlns:p14="http://schemas.microsoft.com/office/powerpoint/2010/main" val="417230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2D06F-678A-4982-9D5A-632BDD5BAF52}"/>
              </a:ext>
            </a:extLst>
          </p:cNvPr>
          <p:cNvSpPr>
            <a:spLocks noGrp="1"/>
          </p:cNvSpPr>
          <p:nvPr>
            <p:ph type="title"/>
          </p:nvPr>
        </p:nvSpPr>
        <p:spPr/>
        <p:txBody>
          <a:bodyPr/>
          <a:lstStyle/>
          <a:p>
            <a:r>
              <a:rPr lang="en-AU" sz="3200" dirty="0">
                <a:solidFill>
                  <a:schemeClr val="tx1"/>
                </a:solidFill>
              </a:rPr>
              <a:t>Evidence of Impact</a:t>
            </a:r>
          </a:p>
        </p:txBody>
      </p:sp>
      <p:sp>
        <p:nvSpPr>
          <p:cNvPr id="3" name="Subtitle 2">
            <a:extLst>
              <a:ext uri="{FF2B5EF4-FFF2-40B4-BE49-F238E27FC236}">
                <a16:creationId xmlns:a16="http://schemas.microsoft.com/office/drawing/2014/main" id="{11573B86-5DB7-42F8-B4D8-18A84AA52E48}"/>
              </a:ext>
            </a:extLst>
          </p:cNvPr>
          <p:cNvSpPr>
            <a:spLocks noGrp="1"/>
          </p:cNvSpPr>
          <p:nvPr>
            <p:ph type="subTitle" idx="1"/>
          </p:nvPr>
        </p:nvSpPr>
        <p:spPr>
          <a:xfrm>
            <a:off x="107504" y="1628800"/>
            <a:ext cx="6754935" cy="4968552"/>
          </a:xfrm>
        </p:spPr>
        <p:txBody>
          <a:bodyPr/>
          <a:lstStyle/>
          <a:p>
            <a:r>
              <a:rPr lang="en-AU" sz="2000" dirty="0">
                <a:solidFill>
                  <a:schemeClr val="tx1"/>
                </a:solidFill>
              </a:rPr>
              <a:t>This shows that your project will improve connection and inclusion </a:t>
            </a:r>
          </a:p>
          <a:p>
            <a:endParaRPr lang="en-AU" sz="2000" dirty="0">
              <a:solidFill>
                <a:schemeClr val="tx1"/>
              </a:solidFill>
            </a:endParaRPr>
          </a:p>
          <a:p>
            <a:r>
              <a:rPr lang="en-AU" sz="2000" dirty="0">
                <a:solidFill>
                  <a:schemeClr val="tx1"/>
                </a:solidFill>
              </a:rPr>
              <a:t>Examples</a:t>
            </a:r>
          </a:p>
          <a:p>
            <a:pPr marL="342900" indent="-342900">
              <a:buFont typeface="Arial" panose="020B0604020202020204" pitchFamily="34" charset="0"/>
              <a:buChar char="•"/>
            </a:pPr>
            <a:r>
              <a:rPr lang="en-AU" sz="2000" dirty="0">
                <a:solidFill>
                  <a:schemeClr val="tx1"/>
                </a:solidFill>
              </a:rPr>
              <a:t>Research Papers and Statistics of similar projects </a:t>
            </a:r>
          </a:p>
          <a:p>
            <a:pPr marL="342900" indent="-342900">
              <a:buFont typeface="Arial" panose="020B0604020202020204" pitchFamily="34" charset="0"/>
              <a:buChar char="•"/>
            </a:pPr>
            <a:r>
              <a:rPr lang="en-AU" sz="2000" dirty="0">
                <a:solidFill>
                  <a:schemeClr val="tx1"/>
                </a:solidFill>
              </a:rPr>
              <a:t>Testimonials from pilot programs </a:t>
            </a:r>
          </a:p>
          <a:p>
            <a:pPr marL="342900" indent="-342900">
              <a:buFont typeface="Arial" panose="020B0604020202020204" pitchFamily="34" charset="0"/>
              <a:buChar char="•"/>
            </a:pPr>
            <a:r>
              <a:rPr lang="en-AU" sz="2000" dirty="0">
                <a:solidFill>
                  <a:schemeClr val="tx1"/>
                </a:solidFill>
              </a:rPr>
              <a:t>Clear links to why you think it will work </a:t>
            </a:r>
          </a:p>
          <a:p>
            <a:pPr marL="342900" indent="-342900">
              <a:buFont typeface="Arial" panose="020B0604020202020204" pitchFamily="34" charset="0"/>
              <a:buChar char="•"/>
            </a:pPr>
            <a:r>
              <a:rPr lang="en-AU" sz="2000" dirty="0">
                <a:solidFill>
                  <a:schemeClr val="tx1"/>
                </a:solidFill>
              </a:rPr>
              <a:t>Cultural knowledge </a:t>
            </a:r>
          </a:p>
        </p:txBody>
      </p:sp>
      <p:pic>
        <p:nvPicPr>
          <p:cNvPr id="6" name="Graphic 5" descr="Ripple with solid fill">
            <a:extLst>
              <a:ext uri="{FF2B5EF4-FFF2-40B4-BE49-F238E27FC236}">
                <a16:creationId xmlns:a16="http://schemas.microsoft.com/office/drawing/2014/main" id="{61FEEB84-A43E-4B50-AE23-53B32D4EC1B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61079" y="5122135"/>
            <a:ext cx="1475217" cy="1475217"/>
          </a:xfrm>
          <a:prstGeom prst="rect">
            <a:avLst/>
          </a:prstGeom>
        </p:spPr>
      </p:pic>
    </p:spTree>
    <p:extLst>
      <p:ext uri="{BB962C8B-B14F-4D97-AF65-F5344CB8AC3E}">
        <p14:creationId xmlns:p14="http://schemas.microsoft.com/office/powerpoint/2010/main" val="1713937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159D0-9B8B-4977-8E8C-90DCE6EA2C53}"/>
              </a:ext>
            </a:extLst>
          </p:cNvPr>
          <p:cNvSpPr>
            <a:spLocks noGrp="1"/>
          </p:cNvSpPr>
          <p:nvPr>
            <p:ph type="title"/>
          </p:nvPr>
        </p:nvSpPr>
        <p:spPr/>
        <p:txBody>
          <a:bodyPr/>
          <a:lstStyle/>
          <a:p>
            <a:r>
              <a:rPr lang="en-AU" sz="3200" dirty="0">
                <a:solidFill>
                  <a:schemeClr val="tx1"/>
                </a:solidFill>
                <a:latin typeface="Arial"/>
                <a:ea typeface="Verdana"/>
                <a:cs typeface="Arial"/>
              </a:rPr>
              <a:t>Evidence of Sustainability</a:t>
            </a:r>
            <a:br>
              <a:rPr lang="en-AU" sz="3200" dirty="0">
                <a:solidFill>
                  <a:schemeClr val="tx1"/>
                </a:solidFill>
                <a:latin typeface="Arial"/>
                <a:ea typeface="Verdana"/>
                <a:cs typeface="Arial"/>
              </a:rPr>
            </a:br>
            <a:endParaRPr lang="en-AU" dirty="0"/>
          </a:p>
        </p:txBody>
      </p:sp>
      <p:sp>
        <p:nvSpPr>
          <p:cNvPr id="4" name="Subtitle 2">
            <a:extLst>
              <a:ext uri="{FF2B5EF4-FFF2-40B4-BE49-F238E27FC236}">
                <a16:creationId xmlns:a16="http://schemas.microsoft.com/office/drawing/2014/main" id="{2CB8EC25-A1A8-465B-BBAC-87D9572A9C2A}"/>
              </a:ext>
            </a:extLst>
          </p:cNvPr>
          <p:cNvSpPr txBox="1">
            <a:spLocks noGrp="1"/>
          </p:cNvSpPr>
          <p:nvPr>
            <p:ph type="subTitle" idx="1"/>
          </p:nvPr>
        </p:nvSpPr>
        <p:spPr>
          <a:xfrm>
            <a:off x="107504" y="1630065"/>
            <a:ext cx="7127875" cy="4967287"/>
          </a:xfrm>
          <a:prstGeom prst="rect">
            <a:avLst/>
          </a:prstGeom>
        </p:spPr>
        <p:txBody>
          <a:bodyPr lIns="91440" tIns="45720" rIns="91440" bIns="45720" anchor="t"/>
          <a:lstStyle>
            <a:lvl1pPr marL="0" indent="0" algn="l" defTabSz="914400" rtl="0" eaLnBrk="1" latinLnBrk="0" hangingPunct="1">
              <a:spcBef>
                <a:spcPct val="20000"/>
              </a:spcBef>
              <a:buFont typeface="Arial" panose="020B0604020202020204" pitchFamily="34" charset="0"/>
              <a:buNone/>
              <a:defRPr sz="1200" kern="1200">
                <a:solidFill>
                  <a:schemeClr val="tx1">
                    <a:tint val="75000"/>
                  </a:schemeClr>
                </a:solidFill>
                <a:latin typeface="Arial" panose="020B0604020202020204" pitchFamily="34" charset="0"/>
                <a:ea typeface="Verdana" panose="020B0604030504040204" pitchFamily="34" charset="0"/>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12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12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12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12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AU" sz="2000" dirty="0">
                <a:solidFill>
                  <a:schemeClr val="tx1"/>
                </a:solidFill>
                <a:latin typeface="Arial"/>
                <a:ea typeface="Verdana"/>
                <a:cs typeface="Arial"/>
              </a:rPr>
              <a:t>This will show how you will create ongoing connection to combat isolation and loneliness </a:t>
            </a:r>
          </a:p>
          <a:p>
            <a:endParaRPr lang="en-AU" sz="2000" dirty="0">
              <a:solidFill>
                <a:schemeClr val="tx1"/>
              </a:solidFill>
            </a:endParaRPr>
          </a:p>
          <a:p>
            <a:r>
              <a:rPr lang="en-AU" sz="2000" dirty="0">
                <a:solidFill>
                  <a:schemeClr val="tx1"/>
                </a:solidFill>
              </a:rPr>
              <a:t>Examples</a:t>
            </a:r>
          </a:p>
          <a:p>
            <a:pPr marL="342900" indent="-342900">
              <a:buFont typeface="Arial" panose="020B0604020202020204" pitchFamily="34" charset="0"/>
              <a:buChar char="•"/>
            </a:pPr>
            <a:r>
              <a:rPr lang="en-AU" sz="2000" dirty="0">
                <a:solidFill>
                  <a:schemeClr val="tx1"/>
                </a:solidFill>
                <a:latin typeface="Arial"/>
                <a:ea typeface="Verdana"/>
                <a:cs typeface="Arial"/>
              </a:rPr>
              <a:t>Continuing your project long term</a:t>
            </a:r>
          </a:p>
          <a:p>
            <a:pPr marL="342900" indent="-342900">
              <a:buFont typeface="Arial" panose="020B0604020202020204" pitchFamily="34" charset="0"/>
              <a:buChar char="•"/>
            </a:pPr>
            <a:r>
              <a:rPr lang="en-AU" sz="2000" dirty="0">
                <a:solidFill>
                  <a:schemeClr val="tx1"/>
                </a:solidFill>
                <a:latin typeface="Arial"/>
                <a:ea typeface="Verdana"/>
                <a:cs typeface="Arial"/>
              </a:rPr>
              <a:t>Regular meetings after a one-off event </a:t>
            </a:r>
          </a:p>
          <a:p>
            <a:pPr marL="342900" indent="-342900">
              <a:buFont typeface="Arial" panose="020B0604020202020204" pitchFamily="34" charset="0"/>
              <a:buChar char="•"/>
            </a:pPr>
            <a:r>
              <a:rPr lang="en-AU" sz="2000" dirty="0">
                <a:solidFill>
                  <a:schemeClr val="tx1"/>
                </a:solidFill>
                <a:latin typeface="Arial"/>
                <a:ea typeface="Verdana"/>
                <a:cs typeface="Arial"/>
              </a:rPr>
              <a:t>Partnership and collaborations </a:t>
            </a:r>
            <a:endParaRPr lang="en-AU" sz="2000" dirty="0">
              <a:solidFill>
                <a:schemeClr val="tx1"/>
              </a:solidFill>
            </a:endParaRPr>
          </a:p>
          <a:p>
            <a:pPr marL="342900" indent="-342900">
              <a:buFont typeface="Arial" panose="020B0604020202020204" pitchFamily="34" charset="0"/>
              <a:buChar char="•"/>
            </a:pPr>
            <a:r>
              <a:rPr lang="en-AU" sz="2000" dirty="0">
                <a:solidFill>
                  <a:schemeClr val="tx1"/>
                </a:solidFill>
                <a:latin typeface="Arial"/>
                <a:ea typeface="Verdana"/>
                <a:cs typeface="Arial"/>
              </a:rPr>
              <a:t>Addressing common barriers </a:t>
            </a:r>
            <a:endParaRPr lang="en-AU" sz="2000" dirty="0">
              <a:solidFill>
                <a:schemeClr val="tx1"/>
              </a:solidFill>
            </a:endParaRPr>
          </a:p>
          <a:p>
            <a:pPr marL="342900" indent="-342900">
              <a:buFont typeface="Arial" panose="020B0604020202020204" pitchFamily="34" charset="0"/>
              <a:buChar char="•"/>
            </a:pPr>
            <a:endParaRPr lang="en-AU" sz="2000" dirty="0">
              <a:solidFill>
                <a:schemeClr val="tx1"/>
              </a:solidFill>
            </a:endParaRPr>
          </a:p>
          <a:p>
            <a:pPr marL="342900" indent="-342900">
              <a:buFont typeface="Arial" panose="020B0604020202020204" pitchFamily="34" charset="0"/>
              <a:buChar char="•"/>
            </a:pPr>
            <a:endParaRPr lang="en-AU" sz="2000" dirty="0">
              <a:solidFill>
                <a:schemeClr val="tx1"/>
              </a:solidFill>
            </a:endParaRPr>
          </a:p>
          <a:p>
            <a:endParaRPr lang="en-AU" sz="2000" dirty="0"/>
          </a:p>
        </p:txBody>
      </p:sp>
      <p:pic>
        <p:nvPicPr>
          <p:cNvPr id="5" name="Graphic 4" descr="Arrow circle with solid fill">
            <a:extLst>
              <a:ext uri="{FF2B5EF4-FFF2-40B4-BE49-F238E27FC236}">
                <a16:creationId xmlns:a16="http://schemas.microsoft.com/office/drawing/2014/main" id="{880EF83E-21CB-4DF4-B75D-A3853383789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60162" y="5122135"/>
            <a:ext cx="1475217" cy="1475217"/>
          </a:xfrm>
          <a:prstGeom prst="rect">
            <a:avLst/>
          </a:prstGeom>
        </p:spPr>
      </p:pic>
    </p:spTree>
    <p:extLst>
      <p:ext uri="{BB962C8B-B14F-4D97-AF65-F5344CB8AC3E}">
        <p14:creationId xmlns:p14="http://schemas.microsoft.com/office/powerpoint/2010/main" val="4251738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9849DD-C2F2-4C42-98F9-D7526E885E29}"/>
              </a:ext>
            </a:extLst>
          </p:cNvPr>
          <p:cNvSpPr txBox="1">
            <a:spLocks/>
          </p:cNvSpPr>
          <p:nvPr/>
        </p:nvSpPr>
        <p:spPr>
          <a:xfrm>
            <a:off x="1581229" y="323001"/>
            <a:ext cx="5544220" cy="576064"/>
          </a:xfrm>
          <a:prstGeom prst="rect">
            <a:avLst/>
          </a:prstGeom>
        </p:spPr>
        <p:txBody>
          <a:bodyPr/>
          <a:lstStyle>
            <a:lvl1pPr algn="l" defTabSz="914400" rtl="0" eaLnBrk="1" latinLnBrk="0" hangingPunct="1">
              <a:lnSpc>
                <a:spcPts val="3500"/>
              </a:lnSpc>
              <a:spcBef>
                <a:spcPct val="0"/>
              </a:spcBef>
              <a:buNone/>
              <a:defRPr sz="3200" b="1" kern="1200">
                <a:solidFill>
                  <a:schemeClr val="tx1"/>
                </a:solidFill>
                <a:latin typeface="Arial" panose="020B0604020202020204" pitchFamily="34" charset="0"/>
                <a:ea typeface="Verdana" panose="020B0604030504040204" pitchFamily="34" charset="0"/>
                <a:cs typeface="Arial" panose="020B0604020202020204" pitchFamily="34" charset="0"/>
              </a:defRPr>
            </a:lvl1pPr>
          </a:lstStyle>
          <a:p>
            <a:r>
              <a:rPr lang="en-AU"/>
              <a:t>Submitting an Application</a:t>
            </a:r>
          </a:p>
        </p:txBody>
      </p:sp>
      <p:sp>
        <p:nvSpPr>
          <p:cNvPr id="5" name="Title 1">
            <a:extLst>
              <a:ext uri="{FF2B5EF4-FFF2-40B4-BE49-F238E27FC236}">
                <a16:creationId xmlns:a16="http://schemas.microsoft.com/office/drawing/2014/main" id="{87C5D31E-B941-43FE-AA5B-3ECB25F6593C}"/>
              </a:ext>
            </a:extLst>
          </p:cNvPr>
          <p:cNvSpPr>
            <a:spLocks noGrp="1"/>
          </p:cNvSpPr>
          <p:nvPr>
            <p:ph type="title"/>
          </p:nvPr>
        </p:nvSpPr>
        <p:spPr>
          <a:xfrm>
            <a:off x="605200" y="1307973"/>
            <a:ext cx="2283774" cy="576064"/>
          </a:xfrm>
        </p:spPr>
        <p:txBody>
          <a:bodyPr/>
          <a:lstStyle/>
          <a:p>
            <a:r>
              <a:rPr lang="en-AU" sz="2400"/>
              <a:t>SmartyGrants</a:t>
            </a:r>
            <a:br>
              <a:rPr lang="en-AU"/>
            </a:br>
            <a:endParaRPr lang="en-AU"/>
          </a:p>
        </p:txBody>
      </p:sp>
      <p:sp>
        <p:nvSpPr>
          <p:cNvPr id="7" name="Title 1">
            <a:extLst>
              <a:ext uri="{FF2B5EF4-FFF2-40B4-BE49-F238E27FC236}">
                <a16:creationId xmlns:a16="http://schemas.microsoft.com/office/drawing/2014/main" id="{5EDFBCB9-AC10-437B-8DEC-AE81C1A0031B}"/>
              </a:ext>
            </a:extLst>
          </p:cNvPr>
          <p:cNvSpPr txBox="1">
            <a:spLocks/>
          </p:cNvSpPr>
          <p:nvPr/>
        </p:nvSpPr>
        <p:spPr>
          <a:xfrm>
            <a:off x="4572000" y="1307973"/>
            <a:ext cx="2862470" cy="576064"/>
          </a:xfrm>
          <a:prstGeom prst="rect">
            <a:avLst/>
          </a:prstGeom>
        </p:spPr>
        <p:txBody>
          <a:bodyPr/>
          <a:lstStyle>
            <a:lvl1pPr algn="l" defTabSz="914400" rtl="0" eaLnBrk="1" latinLnBrk="0" hangingPunct="1">
              <a:lnSpc>
                <a:spcPts val="3500"/>
              </a:lnSpc>
              <a:spcBef>
                <a:spcPct val="0"/>
              </a:spcBef>
              <a:buNone/>
              <a:defRPr sz="3200" b="1" kern="1200">
                <a:solidFill>
                  <a:schemeClr val="tx1"/>
                </a:solidFill>
                <a:latin typeface="Arial" panose="020B0604020202020204" pitchFamily="34" charset="0"/>
                <a:ea typeface="Verdana" panose="020B0604030504040204" pitchFamily="34" charset="0"/>
                <a:cs typeface="Arial" panose="020B0604020202020204" pitchFamily="34" charset="0"/>
              </a:defRPr>
            </a:lvl1pPr>
          </a:lstStyle>
          <a:p>
            <a:r>
              <a:rPr lang="en-AU" sz="2400"/>
              <a:t>Additional Help</a:t>
            </a:r>
            <a:br>
              <a:rPr lang="en-AU"/>
            </a:br>
            <a:endParaRPr lang="en-AU"/>
          </a:p>
        </p:txBody>
      </p:sp>
      <p:pic>
        <p:nvPicPr>
          <p:cNvPr id="9" name="Graphic 8" descr="Computer with solid fill">
            <a:extLst>
              <a:ext uri="{FF2B5EF4-FFF2-40B4-BE49-F238E27FC236}">
                <a16:creationId xmlns:a16="http://schemas.microsoft.com/office/drawing/2014/main" id="{75E535E4-D095-4D6E-AD4C-AC0C94AE7E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0968" y="1596005"/>
            <a:ext cx="1968736" cy="1968736"/>
          </a:xfrm>
          <a:prstGeom prst="rect">
            <a:avLst/>
          </a:prstGeom>
        </p:spPr>
      </p:pic>
      <p:sp>
        <p:nvSpPr>
          <p:cNvPr id="10" name="TextBox 9">
            <a:extLst>
              <a:ext uri="{FF2B5EF4-FFF2-40B4-BE49-F238E27FC236}">
                <a16:creationId xmlns:a16="http://schemas.microsoft.com/office/drawing/2014/main" id="{0453327F-BF58-40E6-B14A-A2D6BA897989}"/>
              </a:ext>
            </a:extLst>
          </p:cNvPr>
          <p:cNvSpPr txBox="1"/>
          <p:nvPr/>
        </p:nvSpPr>
        <p:spPr>
          <a:xfrm>
            <a:off x="450574" y="3277918"/>
            <a:ext cx="3299791" cy="2963312"/>
          </a:xfrm>
          <a:prstGeom prst="rect">
            <a:avLst/>
          </a:prstGeom>
        </p:spPr>
        <p:txBody>
          <a:bodyPr wrap="square" rtlCol="0">
            <a:spAutoFit/>
          </a:bodyPr>
          <a:lstStyle/>
          <a:p>
            <a:pPr>
              <a:lnSpc>
                <a:spcPts val="5800"/>
              </a:lnSpc>
            </a:pPr>
            <a:r>
              <a:rPr lang="en-AU" sz="2800">
                <a:latin typeface="Arial" panose="020B0604020202020204" pitchFamily="34" charset="0"/>
                <a:cs typeface="Arial" panose="020B0604020202020204" pitchFamily="34" charset="0"/>
              </a:rPr>
              <a:t>To submit an application head to our website to find the link</a:t>
            </a:r>
          </a:p>
        </p:txBody>
      </p:sp>
      <p:pic>
        <p:nvPicPr>
          <p:cNvPr id="11" name="Graphic 10" descr="Boardroom with solid fill">
            <a:extLst>
              <a:ext uri="{FF2B5EF4-FFF2-40B4-BE49-F238E27FC236}">
                <a16:creationId xmlns:a16="http://schemas.microsoft.com/office/drawing/2014/main" id="{FA68AD64-094A-42C3-AB8C-2534C5BFFAA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753824" y="1588327"/>
            <a:ext cx="1968736" cy="1968736"/>
          </a:xfrm>
          <a:prstGeom prst="rect">
            <a:avLst/>
          </a:prstGeom>
        </p:spPr>
      </p:pic>
      <p:sp>
        <p:nvSpPr>
          <p:cNvPr id="12" name="TextBox 11">
            <a:extLst>
              <a:ext uri="{FF2B5EF4-FFF2-40B4-BE49-F238E27FC236}">
                <a16:creationId xmlns:a16="http://schemas.microsoft.com/office/drawing/2014/main" id="{A8C5BD54-37B3-4918-80F7-4EBC6985987E}"/>
              </a:ext>
            </a:extLst>
          </p:cNvPr>
          <p:cNvSpPr txBox="1"/>
          <p:nvPr/>
        </p:nvSpPr>
        <p:spPr>
          <a:xfrm>
            <a:off x="4353339" y="3277918"/>
            <a:ext cx="3299792" cy="2963312"/>
          </a:xfrm>
          <a:prstGeom prst="rect">
            <a:avLst/>
          </a:prstGeom>
        </p:spPr>
        <p:txBody>
          <a:bodyPr wrap="square" rtlCol="0">
            <a:spAutoFit/>
          </a:bodyPr>
          <a:lstStyle/>
          <a:p>
            <a:pPr>
              <a:lnSpc>
                <a:spcPts val="5800"/>
              </a:lnSpc>
            </a:pPr>
            <a:r>
              <a:rPr lang="en-AU" sz="2800">
                <a:latin typeface="Arial" panose="020B0604020202020204" pitchFamily="34" charset="0"/>
                <a:cs typeface="Arial" panose="020B0604020202020204" pitchFamily="34" charset="0"/>
              </a:rPr>
              <a:t>We are happy to assist you with your application over the phone or in person</a:t>
            </a:r>
          </a:p>
        </p:txBody>
      </p:sp>
    </p:spTree>
    <p:extLst>
      <p:ext uri="{BB962C8B-B14F-4D97-AF65-F5344CB8AC3E}">
        <p14:creationId xmlns:p14="http://schemas.microsoft.com/office/powerpoint/2010/main" val="2897531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FA20EC-B7CD-448C-99CA-91EDF60B003E}"/>
              </a:ext>
            </a:extLst>
          </p:cNvPr>
          <p:cNvSpPr>
            <a:spLocks noGrp="1"/>
          </p:cNvSpPr>
          <p:nvPr>
            <p:ph type="title"/>
          </p:nvPr>
        </p:nvSpPr>
        <p:spPr>
          <a:xfrm>
            <a:off x="2331322" y="298707"/>
            <a:ext cx="4392488" cy="576064"/>
          </a:xfrm>
        </p:spPr>
        <p:txBody>
          <a:bodyPr/>
          <a:lstStyle/>
          <a:p>
            <a:r>
              <a:rPr lang="en-AU"/>
              <a:t>Assessment Process</a:t>
            </a:r>
          </a:p>
        </p:txBody>
      </p:sp>
      <p:sp>
        <p:nvSpPr>
          <p:cNvPr id="6" name="Freeform 3">
            <a:extLst>
              <a:ext uri="{FF2B5EF4-FFF2-40B4-BE49-F238E27FC236}">
                <a16:creationId xmlns:a16="http://schemas.microsoft.com/office/drawing/2014/main" id="{4E2C41D8-961F-47AF-BFAA-D8ADA1DC5AE0}"/>
              </a:ext>
            </a:extLst>
          </p:cNvPr>
          <p:cNvSpPr/>
          <p:nvPr/>
        </p:nvSpPr>
        <p:spPr bwMode="auto">
          <a:xfrm>
            <a:off x="548916" y="1232487"/>
            <a:ext cx="914400" cy="754610"/>
          </a:xfrm>
          <a:custGeom>
            <a:avLst/>
            <a:gdLst>
              <a:gd name="connsiteX0" fmla="*/ 240018 w 502570"/>
              <a:gd name="connsiteY0" fmla="*/ 221988 h 396648"/>
              <a:gd name="connsiteX1" fmla="*/ 207339 w 502570"/>
              <a:gd name="connsiteY1" fmla="*/ 254666 h 396648"/>
              <a:gd name="connsiteX2" fmla="*/ 207339 w 502570"/>
              <a:gd name="connsiteY2" fmla="*/ 270442 h 396648"/>
              <a:gd name="connsiteX3" fmla="*/ 234383 w 502570"/>
              <a:gd name="connsiteY3" fmla="*/ 270442 h 396648"/>
              <a:gd name="connsiteX4" fmla="*/ 234383 w 502570"/>
              <a:gd name="connsiteY4" fmla="*/ 297486 h 396648"/>
              <a:gd name="connsiteX5" fmla="*/ 250159 w 502570"/>
              <a:gd name="connsiteY5" fmla="*/ 297486 h 396648"/>
              <a:gd name="connsiteX6" fmla="*/ 282837 w 502570"/>
              <a:gd name="connsiteY6" fmla="*/ 264808 h 396648"/>
              <a:gd name="connsiteX7" fmla="*/ 369533 w 502570"/>
              <a:gd name="connsiteY7" fmla="*/ 92471 h 396648"/>
              <a:gd name="connsiteX8" fmla="*/ 364815 w 502570"/>
              <a:gd name="connsiteY8" fmla="*/ 94936 h 396648"/>
              <a:gd name="connsiteX9" fmla="*/ 266216 w 502570"/>
              <a:gd name="connsiteY9" fmla="*/ 193535 h 396648"/>
              <a:gd name="connsiteX10" fmla="*/ 265935 w 502570"/>
              <a:gd name="connsiteY10" fmla="*/ 202831 h 396648"/>
              <a:gd name="connsiteX11" fmla="*/ 275231 w 502570"/>
              <a:gd name="connsiteY11" fmla="*/ 202550 h 396648"/>
              <a:gd name="connsiteX12" fmla="*/ 373829 w 502570"/>
              <a:gd name="connsiteY12" fmla="*/ 103951 h 396648"/>
              <a:gd name="connsiteX13" fmla="*/ 374112 w 502570"/>
              <a:gd name="connsiteY13" fmla="*/ 94655 h 396648"/>
              <a:gd name="connsiteX14" fmla="*/ 369533 w 502570"/>
              <a:gd name="connsiteY14" fmla="*/ 92471 h 396648"/>
              <a:gd name="connsiteX15" fmla="*/ 369604 w 502570"/>
              <a:gd name="connsiteY15" fmla="*/ 54088 h 396648"/>
              <a:gd name="connsiteX16" fmla="*/ 450736 w 502570"/>
              <a:gd name="connsiteY16" fmla="*/ 135221 h 396648"/>
              <a:gd name="connsiteX17" fmla="*/ 261427 w 502570"/>
              <a:gd name="connsiteY17" fmla="*/ 324530 h 396648"/>
              <a:gd name="connsiteX18" fmla="*/ 180295 w 502570"/>
              <a:gd name="connsiteY18" fmla="*/ 324530 h 396648"/>
              <a:gd name="connsiteX19" fmla="*/ 180295 w 502570"/>
              <a:gd name="connsiteY19" fmla="*/ 243398 h 396648"/>
              <a:gd name="connsiteX20" fmla="*/ 432706 w 502570"/>
              <a:gd name="connsiteY20" fmla="*/ 2254 h 396648"/>
              <a:gd name="connsiteX21" fmla="*/ 451863 w 502570"/>
              <a:gd name="connsiteY21" fmla="*/ 10142 h 396648"/>
              <a:gd name="connsiteX22" fmla="*/ 494683 w 502570"/>
              <a:gd name="connsiteY22" fmla="*/ 52961 h 396648"/>
              <a:gd name="connsiteX23" fmla="*/ 502570 w 502570"/>
              <a:gd name="connsiteY23" fmla="*/ 72118 h 396648"/>
              <a:gd name="connsiteX24" fmla="*/ 494683 w 502570"/>
              <a:gd name="connsiteY24" fmla="*/ 91274 h 396648"/>
              <a:gd name="connsiteX25" fmla="*/ 468766 w 502570"/>
              <a:gd name="connsiteY25" fmla="*/ 117191 h 396648"/>
              <a:gd name="connsiteX26" fmla="*/ 387632 w 502570"/>
              <a:gd name="connsiteY26" fmla="*/ 36059 h 396648"/>
              <a:gd name="connsiteX27" fmla="*/ 413550 w 502570"/>
              <a:gd name="connsiteY27" fmla="*/ 10142 h 396648"/>
              <a:gd name="connsiteX28" fmla="*/ 432706 w 502570"/>
              <a:gd name="connsiteY28" fmla="*/ 2254 h 396648"/>
              <a:gd name="connsiteX29" fmla="*/ 81133 w 502570"/>
              <a:gd name="connsiteY29" fmla="*/ 0 h 396648"/>
              <a:gd name="connsiteX30" fmla="*/ 315515 w 502570"/>
              <a:gd name="connsiteY30" fmla="*/ 0 h 396648"/>
              <a:gd name="connsiteX31" fmla="*/ 348476 w 502570"/>
              <a:gd name="connsiteY31" fmla="*/ 7043 h 396648"/>
              <a:gd name="connsiteX32" fmla="*/ 353547 w 502570"/>
              <a:gd name="connsiteY32" fmla="*/ 13522 h 396648"/>
              <a:gd name="connsiteX33" fmla="*/ 351011 w 502570"/>
              <a:gd name="connsiteY33" fmla="*/ 21692 h 396648"/>
              <a:gd name="connsiteX34" fmla="*/ 337207 w 502570"/>
              <a:gd name="connsiteY34" fmla="*/ 35496 h 396648"/>
              <a:gd name="connsiteX35" fmla="*/ 328193 w 502570"/>
              <a:gd name="connsiteY35" fmla="*/ 37749 h 396648"/>
              <a:gd name="connsiteX36" fmla="*/ 315515 w 502570"/>
              <a:gd name="connsiteY36" fmla="*/ 36059 h 396648"/>
              <a:gd name="connsiteX37" fmla="*/ 81133 w 502570"/>
              <a:gd name="connsiteY37" fmla="*/ 36059 h 396648"/>
              <a:gd name="connsiteX38" fmla="*/ 49299 w 502570"/>
              <a:gd name="connsiteY38" fmla="*/ 49299 h 396648"/>
              <a:gd name="connsiteX39" fmla="*/ 36059 w 502570"/>
              <a:gd name="connsiteY39" fmla="*/ 81133 h 396648"/>
              <a:gd name="connsiteX40" fmla="*/ 36059 w 502570"/>
              <a:gd name="connsiteY40" fmla="*/ 315515 h 396648"/>
              <a:gd name="connsiteX41" fmla="*/ 49299 w 502570"/>
              <a:gd name="connsiteY41" fmla="*/ 347349 h 396648"/>
              <a:gd name="connsiteX42" fmla="*/ 81133 w 502570"/>
              <a:gd name="connsiteY42" fmla="*/ 360589 h 396648"/>
              <a:gd name="connsiteX43" fmla="*/ 315515 w 502570"/>
              <a:gd name="connsiteY43" fmla="*/ 360589 h 396648"/>
              <a:gd name="connsiteX44" fmla="*/ 347349 w 502570"/>
              <a:gd name="connsiteY44" fmla="*/ 347349 h 396648"/>
              <a:gd name="connsiteX45" fmla="*/ 360589 w 502570"/>
              <a:gd name="connsiteY45" fmla="*/ 315515 h 396648"/>
              <a:gd name="connsiteX46" fmla="*/ 360589 w 502570"/>
              <a:gd name="connsiteY46" fmla="*/ 280020 h 396648"/>
              <a:gd name="connsiteX47" fmla="*/ 363125 w 502570"/>
              <a:gd name="connsiteY47" fmla="*/ 273822 h 396648"/>
              <a:gd name="connsiteX48" fmla="*/ 381154 w 502570"/>
              <a:gd name="connsiteY48" fmla="*/ 255793 h 396648"/>
              <a:gd name="connsiteX49" fmla="*/ 391014 w 502570"/>
              <a:gd name="connsiteY49" fmla="*/ 253821 h 396648"/>
              <a:gd name="connsiteX50" fmla="*/ 396649 w 502570"/>
              <a:gd name="connsiteY50" fmla="*/ 261991 h 396648"/>
              <a:gd name="connsiteX51" fmla="*/ 396649 w 502570"/>
              <a:gd name="connsiteY51" fmla="*/ 315515 h 396648"/>
              <a:gd name="connsiteX52" fmla="*/ 372843 w 502570"/>
              <a:gd name="connsiteY52" fmla="*/ 372844 h 396648"/>
              <a:gd name="connsiteX53" fmla="*/ 315515 w 502570"/>
              <a:gd name="connsiteY53" fmla="*/ 396648 h 396648"/>
              <a:gd name="connsiteX54" fmla="*/ 81133 w 502570"/>
              <a:gd name="connsiteY54" fmla="*/ 396648 h 396648"/>
              <a:gd name="connsiteX55" fmla="*/ 23804 w 502570"/>
              <a:gd name="connsiteY55" fmla="*/ 372844 h 396648"/>
              <a:gd name="connsiteX56" fmla="*/ 0 w 502570"/>
              <a:gd name="connsiteY56" fmla="*/ 315515 h 396648"/>
              <a:gd name="connsiteX57" fmla="*/ 0 w 502570"/>
              <a:gd name="connsiteY57" fmla="*/ 81133 h 396648"/>
              <a:gd name="connsiteX58" fmla="*/ 23804 w 502570"/>
              <a:gd name="connsiteY58" fmla="*/ 23805 h 396648"/>
              <a:gd name="connsiteX59" fmla="*/ 81133 w 502570"/>
              <a:gd name="connsiteY59" fmla="*/ 0 h 396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502570" h="396648">
                <a:moveTo>
                  <a:pt x="240018" y="221988"/>
                </a:moveTo>
                <a:lnTo>
                  <a:pt x="207339" y="254666"/>
                </a:lnTo>
                <a:lnTo>
                  <a:pt x="207339" y="270442"/>
                </a:lnTo>
                <a:lnTo>
                  <a:pt x="234383" y="270442"/>
                </a:lnTo>
                <a:lnTo>
                  <a:pt x="234383" y="297486"/>
                </a:lnTo>
                <a:lnTo>
                  <a:pt x="250159" y="297486"/>
                </a:lnTo>
                <a:lnTo>
                  <a:pt x="282837" y="264808"/>
                </a:lnTo>
                <a:close/>
                <a:moveTo>
                  <a:pt x="369533" y="92471"/>
                </a:moveTo>
                <a:cubicBezTo>
                  <a:pt x="367984" y="92518"/>
                  <a:pt x="366411" y="93340"/>
                  <a:pt x="364815" y="94936"/>
                </a:cubicBezTo>
                <a:lnTo>
                  <a:pt x="266216" y="193535"/>
                </a:lnTo>
                <a:cubicBezTo>
                  <a:pt x="263023" y="196728"/>
                  <a:pt x="262929" y="199826"/>
                  <a:pt x="265935" y="202831"/>
                </a:cubicBezTo>
                <a:cubicBezTo>
                  <a:pt x="268939" y="205836"/>
                  <a:pt x="272038" y="205742"/>
                  <a:pt x="275231" y="202550"/>
                </a:cubicBezTo>
                <a:lnTo>
                  <a:pt x="373829" y="103951"/>
                </a:lnTo>
                <a:cubicBezTo>
                  <a:pt x="377022" y="100758"/>
                  <a:pt x="377115" y="97659"/>
                  <a:pt x="374112" y="94655"/>
                </a:cubicBezTo>
                <a:cubicBezTo>
                  <a:pt x="372610" y="93152"/>
                  <a:pt x="371083" y="92424"/>
                  <a:pt x="369533" y="92471"/>
                </a:cubicBezTo>
                <a:close/>
                <a:moveTo>
                  <a:pt x="369604" y="54088"/>
                </a:moveTo>
                <a:lnTo>
                  <a:pt x="450736" y="135221"/>
                </a:lnTo>
                <a:lnTo>
                  <a:pt x="261427" y="324530"/>
                </a:lnTo>
                <a:lnTo>
                  <a:pt x="180295" y="324530"/>
                </a:lnTo>
                <a:lnTo>
                  <a:pt x="180295" y="243398"/>
                </a:lnTo>
                <a:close/>
                <a:moveTo>
                  <a:pt x="432706" y="2254"/>
                </a:moveTo>
                <a:cubicBezTo>
                  <a:pt x="440217" y="2254"/>
                  <a:pt x="446604" y="4883"/>
                  <a:pt x="451863" y="10142"/>
                </a:cubicBezTo>
                <a:lnTo>
                  <a:pt x="494683" y="52961"/>
                </a:lnTo>
                <a:cubicBezTo>
                  <a:pt x="499940" y="58220"/>
                  <a:pt x="502570" y="64606"/>
                  <a:pt x="502570" y="72118"/>
                </a:cubicBezTo>
                <a:cubicBezTo>
                  <a:pt x="502570" y="79630"/>
                  <a:pt x="499940" y="86016"/>
                  <a:pt x="494683" y="91274"/>
                </a:cubicBezTo>
                <a:lnTo>
                  <a:pt x="468766" y="117191"/>
                </a:lnTo>
                <a:lnTo>
                  <a:pt x="387632" y="36059"/>
                </a:lnTo>
                <a:lnTo>
                  <a:pt x="413550" y="10142"/>
                </a:lnTo>
                <a:cubicBezTo>
                  <a:pt x="418808" y="4883"/>
                  <a:pt x="425194" y="2254"/>
                  <a:pt x="432706" y="2254"/>
                </a:cubicBezTo>
                <a:close/>
                <a:moveTo>
                  <a:pt x="81133" y="0"/>
                </a:moveTo>
                <a:lnTo>
                  <a:pt x="315515" y="0"/>
                </a:lnTo>
                <a:cubicBezTo>
                  <a:pt x="327347" y="0"/>
                  <a:pt x="338334" y="2348"/>
                  <a:pt x="348476" y="7043"/>
                </a:cubicBezTo>
                <a:cubicBezTo>
                  <a:pt x="351293" y="8357"/>
                  <a:pt x="352983" y="10517"/>
                  <a:pt x="353547" y="13522"/>
                </a:cubicBezTo>
                <a:cubicBezTo>
                  <a:pt x="354110" y="16715"/>
                  <a:pt x="353265" y="19438"/>
                  <a:pt x="351011" y="21692"/>
                </a:cubicBezTo>
                <a:lnTo>
                  <a:pt x="337207" y="35496"/>
                </a:lnTo>
                <a:cubicBezTo>
                  <a:pt x="334577" y="38125"/>
                  <a:pt x="331574" y="38876"/>
                  <a:pt x="328193" y="37749"/>
                </a:cubicBezTo>
                <a:cubicBezTo>
                  <a:pt x="323872" y="36622"/>
                  <a:pt x="319647" y="36059"/>
                  <a:pt x="315515" y="36059"/>
                </a:cubicBezTo>
                <a:lnTo>
                  <a:pt x="81133" y="36059"/>
                </a:lnTo>
                <a:cubicBezTo>
                  <a:pt x="68737" y="36059"/>
                  <a:pt x="58126" y="40472"/>
                  <a:pt x="49299" y="49299"/>
                </a:cubicBezTo>
                <a:cubicBezTo>
                  <a:pt x="40472" y="58126"/>
                  <a:pt x="36059" y="68737"/>
                  <a:pt x="36059" y="81133"/>
                </a:cubicBezTo>
                <a:lnTo>
                  <a:pt x="36059" y="315515"/>
                </a:lnTo>
                <a:cubicBezTo>
                  <a:pt x="36059" y="327911"/>
                  <a:pt x="40472" y="338522"/>
                  <a:pt x="49299" y="347349"/>
                </a:cubicBezTo>
                <a:cubicBezTo>
                  <a:pt x="58126" y="356176"/>
                  <a:pt x="68737" y="360589"/>
                  <a:pt x="81133" y="360589"/>
                </a:cubicBezTo>
                <a:lnTo>
                  <a:pt x="315515" y="360589"/>
                </a:lnTo>
                <a:cubicBezTo>
                  <a:pt x="327911" y="360589"/>
                  <a:pt x="338521" y="356176"/>
                  <a:pt x="347349" y="347349"/>
                </a:cubicBezTo>
                <a:cubicBezTo>
                  <a:pt x="356176" y="338522"/>
                  <a:pt x="360589" y="327911"/>
                  <a:pt x="360589" y="315515"/>
                </a:cubicBezTo>
                <a:lnTo>
                  <a:pt x="360589" y="280020"/>
                </a:lnTo>
                <a:cubicBezTo>
                  <a:pt x="360589" y="277579"/>
                  <a:pt x="361435" y="275513"/>
                  <a:pt x="363125" y="273822"/>
                </a:cubicBezTo>
                <a:lnTo>
                  <a:pt x="381154" y="255793"/>
                </a:lnTo>
                <a:cubicBezTo>
                  <a:pt x="383972" y="252976"/>
                  <a:pt x="387258" y="252318"/>
                  <a:pt x="391014" y="253821"/>
                </a:cubicBezTo>
                <a:cubicBezTo>
                  <a:pt x="394770" y="255323"/>
                  <a:pt x="396649" y="258047"/>
                  <a:pt x="396649" y="261991"/>
                </a:cubicBezTo>
                <a:lnTo>
                  <a:pt x="396649" y="315515"/>
                </a:lnTo>
                <a:cubicBezTo>
                  <a:pt x="396649" y="337865"/>
                  <a:pt x="388713" y="356974"/>
                  <a:pt x="372843" y="372844"/>
                </a:cubicBezTo>
                <a:cubicBezTo>
                  <a:pt x="356973" y="388713"/>
                  <a:pt x="337864" y="396648"/>
                  <a:pt x="315515" y="396648"/>
                </a:cubicBezTo>
                <a:lnTo>
                  <a:pt x="81133" y="396648"/>
                </a:lnTo>
                <a:cubicBezTo>
                  <a:pt x="58783" y="396648"/>
                  <a:pt x="39674" y="388713"/>
                  <a:pt x="23804" y="372844"/>
                </a:cubicBezTo>
                <a:cubicBezTo>
                  <a:pt x="7934" y="356974"/>
                  <a:pt x="0" y="337865"/>
                  <a:pt x="0" y="315515"/>
                </a:cubicBezTo>
                <a:lnTo>
                  <a:pt x="0" y="81133"/>
                </a:lnTo>
                <a:cubicBezTo>
                  <a:pt x="0" y="58784"/>
                  <a:pt x="7934" y="39674"/>
                  <a:pt x="23804" y="23805"/>
                </a:cubicBezTo>
                <a:cubicBezTo>
                  <a:pt x="39674" y="7935"/>
                  <a:pt x="58783" y="0"/>
                  <a:pt x="81133" y="0"/>
                </a:cubicBezTo>
                <a:close/>
              </a:path>
            </a:pathLst>
          </a:cu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US" sz="1350"/>
          </a:p>
        </p:txBody>
      </p:sp>
      <p:sp>
        <p:nvSpPr>
          <p:cNvPr id="7" name="TextBox 6">
            <a:extLst>
              <a:ext uri="{FF2B5EF4-FFF2-40B4-BE49-F238E27FC236}">
                <a16:creationId xmlns:a16="http://schemas.microsoft.com/office/drawing/2014/main" id="{F14FA996-2656-42B7-8E11-D9EFFC607F23}"/>
              </a:ext>
            </a:extLst>
          </p:cNvPr>
          <p:cNvSpPr txBox="1"/>
          <p:nvPr/>
        </p:nvSpPr>
        <p:spPr>
          <a:xfrm>
            <a:off x="1607828" y="1397320"/>
            <a:ext cx="2448272" cy="461665"/>
          </a:xfrm>
          <a:prstGeom prst="rect">
            <a:avLst/>
          </a:prstGeom>
        </p:spPr>
        <p:txBody>
          <a:bodyPr wrap="square" lIns="91440" tIns="45720" rIns="91440" bIns="45720" rtlCol="0" anchor="t">
            <a:spAutoFit/>
          </a:bodyPr>
          <a:lstStyle/>
          <a:p>
            <a:r>
              <a:rPr lang="en-AU" altLang="en-US" sz="2400">
                <a:latin typeface="Arial"/>
                <a:cs typeface="Arial"/>
              </a:rPr>
              <a:t>Eligibility Check</a:t>
            </a:r>
          </a:p>
        </p:txBody>
      </p:sp>
      <p:sp>
        <p:nvSpPr>
          <p:cNvPr id="8" name="Freeform 5">
            <a:extLst>
              <a:ext uri="{FF2B5EF4-FFF2-40B4-BE49-F238E27FC236}">
                <a16:creationId xmlns:a16="http://schemas.microsoft.com/office/drawing/2014/main" id="{8806E68C-5247-4BDE-A078-AC4DFD761FD8}"/>
              </a:ext>
            </a:extLst>
          </p:cNvPr>
          <p:cNvSpPr/>
          <p:nvPr/>
        </p:nvSpPr>
        <p:spPr bwMode="auto">
          <a:xfrm>
            <a:off x="548916" y="2212484"/>
            <a:ext cx="914400" cy="754610"/>
          </a:xfrm>
          <a:custGeom>
            <a:avLst/>
            <a:gdLst>
              <a:gd name="connsiteX0" fmla="*/ 169590 w 540885"/>
              <a:gd name="connsiteY0" fmla="*/ 270443 h 504826"/>
              <a:gd name="connsiteX1" fmla="*/ 181704 w 540885"/>
              <a:gd name="connsiteY1" fmla="*/ 276500 h 504826"/>
              <a:gd name="connsiteX2" fmla="*/ 202269 w 540885"/>
              <a:gd name="connsiteY2" fmla="*/ 290022 h 504826"/>
              <a:gd name="connsiteX3" fmla="*/ 232412 w 540885"/>
              <a:gd name="connsiteY3" fmla="*/ 303544 h 504826"/>
              <a:gd name="connsiteX4" fmla="*/ 270443 w 540885"/>
              <a:gd name="connsiteY4" fmla="*/ 309601 h 504826"/>
              <a:gd name="connsiteX5" fmla="*/ 308473 w 540885"/>
              <a:gd name="connsiteY5" fmla="*/ 303544 h 504826"/>
              <a:gd name="connsiteX6" fmla="*/ 338617 w 540885"/>
              <a:gd name="connsiteY6" fmla="*/ 290022 h 504826"/>
              <a:gd name="connsiteX7" fmla="*/ 359181 w 540885"/>
              <a:gd name="connsiteY7" fmla="*/ 276500 h 504826"/>
              <a:gd name="connsiteX8" fmla="*/ 371295 w 540885"/>
              <a:gd name="connsiteY8" fmla="*/ 270443 h 504826"/>
              <a:gd name="connsiteX9" fmla="*/ 402705 w 540885"/>
              <a:gd name="connsiteY9" fmla="*/ 276077 h 504826"/>
              <a:gd name="connsiteX10" fmla="*/ 426792 w 540885"/>
              <a:gd name="connsiteY10" fmla="*/ 291149 h 504826"/>
              <a:gd name="connsiteX11" fmla="*/ 444258 w 540885"/>
              <a:gd name="connsiteY11" fmla="*/ 313967 h 504826"/>
              <a:gd name="connsiteX12" fmla="*/ 456371 w 540885"/>
              <a:gd name="connsiteY12" fmla="*/ 341434 h 504826"/>
              <a:gd name="connsiteX13" fmla="*/ 463837 w 540885"/>
              <a:gd name="connsiteY13" fmla="*/ 372000 h 504826"/>
              <a:gd name="connsiteX14" fmla="*/ 467781 w 540885"/>
              <a:gd name="connsiteY14" fmla="*/ 402706 h 504826"/>
              <a:gd name="connsiteX15" fmla="*/ 468767 w 540885"/>
              <a:gd name="connsiteY15" fmla="*/ 431863 h 504826"/>
              <a:gd name="connsiteX16" fmla="*/ 448202 w 540885"/>
              <a:gd name="connsiteY16" fmla="*/ 485247 h 504826"/>
              <a:gd name="connsiteX17" fmla="*/ 393550 w 540885"/>
              <a:gd name="connsiteY17" fmla="*/ 504826 h 504826"/>
              <a:gd name="connsiteX18" fmla="*/ 147335 w 540885"/>
              <a:gd name="connsiteY18" fmla="*/ 504826 h 504826"/>
              <a:gd name="connsiteX19" fmla="*/ 92683 w 540885"/>
              <a:gd name="connsiteY19" fmla="*/ 485247 h 504826"/>
              <a:gd name="connsiteX20" fmla="*/ 72118 w 540885"/>
              <a:gd name="connsiteY20" fmla="*/ 431863 h 504826"/>
              <a:gd name="connsiteX21" fmla="*/ 73104 w 540885"/>
              <a:gd name="connsiteY21" fmla="*/ 402706 h 504826"/>
              <a:gd name="connsiteX22" fmla="*/ 77049 w 540885"/>
              <a:gd name="connsiteY22" fmla="*/ 372000 h 504826"/>
              <a:gd name="connsiteX23" fmla="*/ 84514 w 540885"/>
              <a:gd name="connsiteY23" fmla="*/ 341434 h 504826"/>
              <a:gd name="connsiteX24" fmla="*/ 96628 w 540885"/>
              <a:gd name="connsiteY24" fmla="*/ 313967 h 504826"/>
              <a:gd name="connsiteX25" fmla="*/ 114093 w 540885"/>
              <a:gd name="connsiteY25" fmla="*/ 291149 h 504826"/>
              <a:gd name="connsiteX26" fmla="*/ 138180 w 540885"/>
              <a:gd name="connsiteY26" fmla="*/ 276077 h 504826"/>
              <a:gd name="connsiteX27" fmla="*/ 169590 w 540885"/>
              <a:gd name="connsiteY27" fmla="*/ 270443 h 504826"/>
              <a:gd name="connsiteX28" fmla="*/ 505953 w 540885"/>
              <a:gd name="connsiteY28" fmla="*/ 144237 h 504826"/>
              <a:gd name="connsiteX29" fmla="*/ 540885 w 540885"/>
              <a:gd name="connsiteY29" fmla="*/ 243680 h 504826"/>
              <a:gd name="connsiteX30" fmla="*/ 525109 w 540885"/>
              <a:gd name="connsiteY30" fmla="*/ 277063 h 504826"/>
              <a:gd name="connsiteX31" fmla="*/ 486233 w 540885"/>
              <a:gd name="connsiteY31" fmla="*/ 288472 h 504826"/>
              <a:gd name="connsiteX32" fmla="*/ 448484 w 540885"/>
              <a:gd name="connsiteY32" fmla="*/ 288472 h 504826"/>
              <a:gd name="connsiteX33" fmla="*/ 373830 w 540885"/>
              <a:gd name="connsiteY33" fmla="*/ 252413 h 504826"/>
              <a:gd name="connsiteX34" fmla="*/ 396649 w 540885"/>
              <a:gd name="connsiteY34" fmla="*/ 180296 h 504826"/>
              <a:gd name="connsiteX35" fmla="*/ 395240 w 540885"/>
              <a:gd name="connsiteY35" fmla="*/ 161703 h 504826"/>
              <a:gd name="connsiteX36" fmla="*/ 432708 w 540885"/>
              <a:gd name="connsiteY36" fmla="*/ 168182 h 504826"/>
              <a:gd name="connsiteX37" fmla="*/ 466231 w 540885"/>
              <a:gd name="connsiteY37" fmla="*/ 162125 h 504826"/>
              <a:gd name="connsiteX38" fmla="*/ 493698 w 540885"/>
              <a:gd name="connsiteY38" fmla="*/ 150153 h 504826"/>
              <a:gd name="connsiteX39" fmla="*/ 505953 w 540885"/>
              <a:gd name="connsiteY39" fmla="*/ 144237 h 504826"/>
              <a:gd name="connsiteX40" fmla="*/ 34932 w 540885"/>
              <a:gd name="connsiteY40" fmla="*/ 144237 h 504826"/>
              <a:gd name="connsiteX41" fmla="*/ 47187 w 540885"/>
              <a:gd name="connsiteY41" fmla="*/ 150153 h 504826"/>
              <a:gd name="connsiteX42" fmla="*/ 74653 w 540885"/>
              <a:gd name="connsiteY42" fmla="*/ 162125 h 504826"/>
              <a:gd name="connsiteX43" fmla="*/ 108176 w 540885"/>
              <a:gd name="connsiteY43" fmla="*/ 168182 h 504826"/>
              <a:gd name="connsiteX44" fmla="*/ 145644 w 540885"/>
              <a:gd name="connsiteY44" fmla="*/ 161703 h 504826"/>
              <a:gd name="connsiteX45" fmla="*/ 144235 w 540885"/>
              <a:gd name="connsiteY45" fmla="*/ 180296 h 504826"/>
              <a:gd name="connsiteX46" fmla="*/ 167054 w 540885"/>
              <a:gd name="connsiteY46" fmla="*/ 252413 h 504826"/>
              <a:gd name="connsiteX47" fmla="*/ 92401 w 540885"/>
              <a:gd name="connsiteY47" fmla="*/ 288472 h 504826"/>
              <a:gd name="connsiteX48" fmla="*/ 54652 w 540885"/>
              <a:gd name="connsiteY48" fmla="*/ 288472 h 504826"/>
              <a:gd name="connsiteX49" fmla="*/ 15776 w 540885"/>
              <a:gd name="connsiteY49" fmla="*/ 277063 h 504826"/>
              <a:gd name="connsiteX50" fmla="*/ 0 w 540885"/>
              <a:gd name="connsiteY50" fmla="*/ 243680 h 504826"/>
              <a:gd name="connsiteX51" fmla="*/ 34932 w 540885"/>
              <a:gd name="connsiteY51" fmla="*/ 144237 h 504826"/>
              <a:gd name="connsiteX52" fmla="*/ 270442 w 540885"/>
              <a:gd name="connsiteY52" fmla="*/ 72119 h 504826"/>
              <a:gd name="connsiteX53" fmla="*/ 346926 w 540885"/>
              <a:gd name="connsiteY53" fmla="*/ 103811 h 504826"/>
              <a:gd name="connsiteX54" fmla="*/ 378619 w 540885"/>
              <a:gd name="connsiteY54" fmla="*/ 180296 h 504826"/>
              <a:gd name="connsiteX55" fmla="*/ 346926 w 540885"/>
              <a:gd name="connsiteY55" fmla="*/ 256780 h 504826"/>
              <a:gd name="connsiteX56" fmla="*/ 270442 w 540885"/>
              <a:gd name="connsiteY56" fmla="*/ 288472 h 504826"/>
              <a:gd name="connsiteX57" fmla="*/ 193957 w 540885"/>
              <a:gd name="connsiteY57" fmla="*/ 256780 h 504826"/>
              <a:gd name="connsiteX58" fmla="*/ 162265 w 540885"/>
              <a:gd name="connsiteY58" fmla="*/ 180296 h 504826"/>
              <a:gd name="connsiteX59" fmla="*/ 193957 w 540885"/>
              <a:gd name="connsiteY59" fmla="*/ 103811 h 504826"/>
              <a:gd name="connsiteX60" fmla="*/ 270442 w 540885"/>
              <a:gd name="connsiteY60" fmla="*/ 72119 h 504826"/>
              <a:gd name="connsiteX61" fmla="*/ 432707 w 540885"/>
              <a:gd name="connsiteY61" fmla="*/ 0 h 504826"/>
              <a:gd name="connsiteX62" fmla="*/ 483697 w 540885"/>
              <a:gd name="connsiteY62" fmla="*/ 21128 h 504826"/>
              <a:gd name="connsiteX63" fmla="*/ 504825 w 540885"/>
              <a:gd name="connsiteY63" fmla="*/ 72118 h 504826"/>
              <a:gd name="connsiteX64" fmla="*/ 483697 w 540885"/>
              <a:gd name="connsiteY64" fmla="*/ 123108 h 504826"/>
              <a:gd name="connsiteX65" fmla="*/ 432707 w 540885"/>
              <a:gd name="connsiteY65" fmla="*/ 144236 h 504826"/>
              <a:gd name="connsiteX66" fmla="*/ 381717 w 540885"/>
              <a:gd name="connsiteY66" fmla="*/ 123108 h 504826"/>
              <a:gd name="connsiteX67" fmla="*/ 360589 w 540885"/>
              <a:gd name="connsiteY67" fmla="*/ 72118 h 504826"/>
              <a:gd name="connsiteX68" fmla="*/ 381717 w 540885"/>
              <a:gd name="connsiteY68" fmla="*/ 21128 h 504826"/>
              <a:gd name="connsiteX69" fmla="*/ 432707 w 540885"/>
              <a:gd name="connsiteY69" fmla="*/ 0 h 504826"/>
              <a:gd name="connsiteX70" fmla="*/ 108176 w 540885"/>
              <a:gd name="connsiteY70" fmla="*/ 0 h 504826"/>
              <a:gd name="connsiteX71" fmla="*/ 159167 w 540885"/>
              <a:gd name="connsiteY71" fmla="*/ 21128 h 504826"/>
              <a:gd name="connsiteX72" fmla="*/ 180295 w 540885"/>
              <a:gd name="connsiteY72" fmla="*/ 72118 h 504826"/>
              <a:gd name="connsiteX73" fmla="*/ 159167 w 540885"/>
              <a:gd name="connsiteY73" fmla="*/ 123108 h 504826"/>
              <a:gd name="connsiteX74" fmla="*/ 108176 w 540885"/>
              <a:gd name="connsiteY74" fmla="*/ 144236 h 504826"/>
              <a:gd name="connsiteX75" fmla="*/ 57187 w 540885"/>
              <a:gd name="connsiteY75" fmla="*/ 123108 h 504826"/>
              <a:gd name="connsiteX76" fmla="*/ 36059 w 540885"/>
              <a:gd name="connsiteY76" fmla="*/ 72118 h 504826"/>
              <a:gd name="connsiteX77" fmla="*/ 57187 w 540885"/>
              <a:gd name="connsiteY77" fmla="*/ 21128 h 504826"/>
              <a:gd name="connsiteX78" fmla="*/ 108176 w 540885"/>
              <a:gd name="connsiteY78" fmla="*/ 0 h 50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0885" h="504826">
                <a:moveTo>
                  <a:pt x="169590" y="270443"/>
                </a:moveTo>
                <a:cubicBezTo>
                  <a:pt x="171469" y="270443"/>
                  <a:pt x="175506" y="272462"/>
                  <a:pt x="181704" y="276500"/>
                </a:cubicBezTo>
                <a:cubicBezTo>
                  <a:pt x="187902" y="280538"/>
                  <a:pt x="194757" y="285045"/>
                  <a:pt x="202269" y="290022"/>
                </a:cubicBezTo>
                <a:cubicBezTo>
                  <a:pt x="209781" y="294999"/>
                  <a:pt x="219829" y="299506"/>
                  <a:pt x="232412" y="303544"/>
                </a:cubicBezTo>
                <a:cubicBezTo>
                  <a:pt x="244995" y="307582"/>
                  <a:pt x="257673" y="309601"/>
                  <a:pt x="270443" y="309601"/>
                </a:cubicBezTo>
                <a:cubicBezTo>
                  <a:pt x="283214" y="309601"/>
                  <a:pt x="295891" y="307582"/>
                  <a:pt x="308473" y="303544"/>
                </a:cubicBezTo>
                <a:cubicBezTo>
                  <a:pt x="321057" y="299506"/>
                  <a:pt x="331105" y="294999"/>
                  <a:pt x="338617" y="290022"/>
                </a:cubicBezTo>
                <a:cubicBezTo>
                  <a:pt x="346129" y="285045"/>
                  <a:pt x="352983" y="280538"/>
                  <a:pt x="359181" y="276500"/>
                </a:cubicBezTo>
                <a:cubicBezTo>
                  <a:pt x="365379" y="272462"/>
                  <a:pt x="369418" y="270443"/>
                  <a:pt x="371295" y="270443"/>
                </a:cubicBezTo>
                <a:cubicBezTo>
                  <a:pt x="382751" y="270443"/>
                  <a:pt x="393222" y="272321"/>
                  <a:pt x="402705" y="276077"/>
                </a:cubicBezTo>
                <a:cubicBezTo>
                  <a:pt x="412191" y="279833"/>
                  <a:pt x="420218" y="284857"/>
                  <a:pt x="426792" y="291149"/>
                </a:cubicBezTo>
                <a:cubicBezTo>
                  <a:pt x="433365" y="297440"/>
                  <a:pt x="439187" y="305046"/>
                  <a:pt x="444258" y="313967"/>
                </a:cubicBezTo>
                <a:cubicBezTo>
                  <a:pt x="449329" y="322888"/>
                  <a:pt x="453367" y="332044"/>
                  <a:pt x="456371" y="341434"/>
                </a:cubicBezTo>
                <a:cubicBezTo>
                  <a:pt x="459376" y="350824"/>
                  <a:pt x="461865" y="361013"/>
                  <a:pt x="463837" y="372000"/>
                </a:cubicBezTo>
                <a:cubicBezTo>
                  <a:pt x="465809" y="382986"/>
                  <a:pt x="467124" y="393222"/>
                  <a:pt x="467781" y="402706"/>
                </a:cubicBezTo>
                <a:cubicBezTo>
                  <a:pt x="468438" y="412190"/>
                  <a:pt x="468767" y="421909"/>
                  <a:pt x="468767" y="431863"/>
                </a:cubicBezTo>
                <a:cubicBezTo>
                  <a:pt x="468767" y="454400"/>
                  <a:pt x="461912" y="472195"/>
                  <a:pt x="448202" y="485247"/>
                </a:cubicBezTo>
                <a:cubicBezTo>
                  <a:pt x="434492" y="498300"/>
                  <a:pt x="416275" y="504826"/>
                  <a:pt x="393550" y="504826"/>
                </a:cubicBezTo>
                <a:lnTo>
                  <a:pt x="147335" y="504826"/>
                </a:lnTo>
                <a:cubicBezTo>
                  <a:pt x="124611" y="504826"/>
                  <a:pt x="106393" y="498300"/>
                  <a:pt x="92683" y="485247"/>
                </a:cubicBezTo>
                <a:cubicBezTo>
                  <a:pt x="78974" y="472195"/>
                  <a:pt x="72118" y="454400"/>
                  <a:pt x="72118" y="431863"/>
                </a:cubicBezTo>
                <a:cubicBezTo>
                  <a:pt x="72118" y="421909"/>
                  <a:pt x="72447" y="412190"/>
                  <a:pt x="73104" y="402706"/>
                </a:cubicBezTo>
                <a:cubicBezTo>
                  <a:pt x="73761" y="393222"/>
                  <a:pt x="75077" y="382986"/>
                  <a:pt x="77049" y="372000"/>
                </a:cubicBezTo>
                <a:cubicBezTo>
                  <a:pt x="79021" y="361013"/>
                  <a:pt x="81510" y="350824"/>
                  <a:pt x="84514" y="341434"/>
                </a:cubicBezTo>
                <a:cubicBezTo>
                  <a:pt x="87519" y="332044"/>
                  <a:pt x="91556" y="322888"/>
                  <a:pt x="96628" y="313967"/>
                </a:cubicBezTo>
                <a:cubicBezTo>
                  <a:pt x="101698" y="305046"/>
                  <a:pt x="107521" y="297440"/>
                  <a:pt x="114093" y="291149"/>
                </a:cubicBezTo>
                <a:cubicBezTo>
                  <a:pt x="120667" y="284857"/>
                  <a:pt x="128696" y="279833"/>
                  <a:pt x="138180" y="276077"/>
                </a:cubicBezTo>
                <a:cubicBezTo>
                  <a:pt x="147664" y="272321"/>
                  <a:pt x="158135" y="270443"/>
                  <a:pt x="169590" y="270443"/>
                </a:cubicBezTo>
                <a:close/>
                <a:moveTo>
                  <a:pt x="505953" y="144237"/>
                </a:moveTo>
                <a:cubicBezTo>
                  <a:pt x="529241" y="144237"/>
                  <a:pt x="540885" y="177385"/>
                  <a:pt x="540885" y="243680"/>
                </a:cubicBezTo>
                <a:cubicBezTo>
                  <a:pt x="540885" y="258329"/>
                  <a:pt x="535626" y="269457"/>
                  <a:pt x="525109" y="277063"/>
                </a:cubicBezTo>
                <a:cubicBezTo>
                  <a:pt x="514592" y="284669"/>
                  <a:pt x="501634" y="288472"/>
                  <a:pt x="486233" y="288472"/>
                </a:cubicBezTo>
                <a:lnTo>
                  <a:pt x="448484" y="288472"/>
                </a:lnTo>
                <a:cubicBezTo>
                  <a:pt x="429140" y="265372"/>
                  <a:pt x="404256" y="253353"/>
                  <a:pt x="373830" y="252413"/>
                </a:cubicBezTo>
                <a:cubicBezTo>
                  <a:pt x="389043" y="230440"/>
                  <a:pt x="396649" y="206401"/>
                  <a:pt x="396649" y="180296"/>
                </a:cubicBezTo>
                <a:cubicBezTo>
                  <a:pt x="396649" y="174849"/>
                  <a:pt x="396179" y="168652"/>
                  <a:pt x="395240" y="161703"/>
                </a:cubicBezTo>
                <a:cubicBezTo>
                  <a:pt x="407636" y="166022"/>
                  <a:pt x="420125" y="168182"/>
                  <a:pt x="432708" y="168182"/>
                </a:cubicBezTo>
                <a:cubicBezTo>
                  <a:pt x="443789" y="168182"/>
                  <a:pt x="454964" y="166163"/>
                  <a:pt x="466231" y="162125"/>
                </a:cubicBezTo>
                <a:cubicBezTo>
                  <a:pt x="477500" y="158087"/>
                  <a:pt x="486655" y="154097"/>
                  <a:pt x="493698" y="150153"/>
                </a:cubicBezTo>
                <a:cubicBezTo>
                  <a:pt x="500742" y="146209"/>
                  <a:pt x="504826" y="144237"/>
                  <a:pt x="505953" y="144237"/>
                </a:cubicBezTo>
                <a:close/>
                <a:moveTo>
                  <a:pt x="34932" y="144237"/>
                </a:moveTo>
                <a:cubicBezTo>
                  <a:pt x="36059" y="144237"/>
                  <a:pt x="40144" y="146209"/>
                  <a:pt x="47187" y="150153"/>
                </a:cubicBezTo>
                <a:cubicBezTo>
                  <a:pt x="54229" y="154097"/>
                  <a:pt x="63384" y="158087"/>
                  <a:pt x="74653" y="162125"/>
                </a:cubicBezTo>
                <a:cubicBezTo>
                  <a:pt x="85921" y="166163"/>
                  <a:pt x="97096" y="168182"/>
                  <a:pt x="108176" y="168182"/>
                </a:cubicBezTo>
                <a:cubicBezTo>
                  <a:pt x="120760" y="168182"/>
                  <a:pt x="133249" y="166022"/>
                  <a:pt x="145644" y="161703"/>
                </a:cubicBezTo>
                <a:cubicBezTo>
                  <a:pt x="144705" y="168652"/>
                  <a:pt x="144235" y="174849"/>
                  <a:pt x="144235" y="180296"/>
                </a:cubicBezTo>
                <a:cubicBezTo>
                  <a:pt x="144235" y="206401"/>
                  <a:pt x="151841" y="230440"/>
                  <a:pt x="167054" y="252413"/>
                </a:cubicBezTo>
                <a:cubicBezTo>
                  <a:pt x="136630" y="253353"/>
                  <a:pt x="111745" y="265372"/>
                  <a:pt x="92401" y="288472"/>
                </a:cubicBezTo>
                <a:lnTo>
                  <a:pt x="54652" y="288472"/>
                </a:lnTo>
                <a:cubicBezTo>
                  <a:pt x="39251" y="288472"/>
                  <a:pt x="26293" y="284669"/>
                  <a:pt x="15776" y="277063"/>
                </a:cubicBezTo>
                <a:cubicBezTo>
                  <a:pt x="5259" y="269457"/>
                  <a:pt x="0" y="258329"/>
                  <a:pt x="0" y="243680"/>
                </a:cubicBezTo>
                <a:cubicBezTo>
                  <a:pt x="0" y="177385"/>
                  <a:pt x="11644" y="144237"/>
                  <a:pt x="34932" y="144237"/>
                </a:cubicBezTo>
                <a:close/>
                <a:moveTo>
                  <a:pt x="270442" y="72119"/>
                </a:moveTo>
                <a:cubicBezTo>
                  <a:pt x="300303" y="72119"/>
                  <a:pt x="325799" y="82683"/>
                  <a:pt x="346926" y="103811"/>
                </a:cubicBezTo>
                <a:cubicBezTo>
                  <a:pt x="368054" y="124940"/>
                  <a:pt x="378619" y="150434"/>
                  <a:pt x="378619" y="180296"/>
                </a:cubicBezTo>
                <a:cubicBezTo>
                  <a:pt x="378619" y="210157"/>
                  <a:pt x="368054" y="235652"/>
                  <a:pt x="346926" y="256780"/>
                </a:cubicBezTo>
                <a:cubicBezTo>
                  <a:pt x="325799" y="277908"/>
                  <a:pt x="300303" y="288472"/>
                  <a:pt x="270442" y="288472"/>
                </a:cubicBezTo>
                <a:cubicBezTo>
                  <a:pt x="240580" y="288472"/>
                  <a:pt x="215085" y="277908"/>
                  <a:pt x="193957" y="256780"/>
                </a:cubicBezTo>
                <a:cubicBezTo>
                  <a:pt x="172829" y="235652"/>
                  <a:pt x="162265" y="210157"/>
                  <a:pt x="162265" y="180296"/>
                </a:cubicBezTo>
                <a:cubicBezTo>
                  <a:pt x="162265" y="150434"/>
                  <a:pt x="172829" y="124940"/>
                  <a:pt x="193957" y="103811"/>
                </a:cubicBezTo>
                <a:cubicBezTo>
                  <a:pt x="215085" y="82683"/>
                  <a:pt x="240580" y="72119"/>
                  <a:pt x="270442" y="72119"/>
                </a:cubicBezTo>
                <a:close/>
                <a:moveTo>
                  <a:pt x="432707" y="0"/>
                </a:moveTo>
                <a:cubicBezTo>
                  <a:pt x="452615" y="0"/>
                  <a:pt x="469611" y="7043"/>
                  <a:pt x="483697" y="21128"/>
                </a:cubicBezTo>
                <a:cubicBezTo>
                  <a:pt x="497783" y="35214"/>
                  <a:pt x="504825" y="52210"/>
                  <a:pt x="504825" y="72118"/>
                </a:cubicBezTo>
                <a:cubicBezTo>
                  <a:pt x="504825" y="92025"/>
                  <a:pt x="497783" y="109022"/>
                  <a:pt x="483697" y="123108"/>
                </a:cubicBezTo>
                <a:cubicBezTo>
                  <a:pt x="469611" y="137193"/>
                  <a:pt x="452615" y="144236"/>
                  <a:pt x="432707" y="144236"/>
                </a:cubicBezTo>
                <a:cubicBezTo>
                  <a:pt x="412800" y="144236"/>
                  <a:pt x="395803" y="137193"/>
                  <a:pt x="381717" y="123108"/>
                </a:cubicBezTo>
                <a:cubicBezTo>
                  <a:pt x="367632" y="109022"/>
                  <a:pt x="360589" y="92025"/>
                  <a:pt x="360589" y="72118"/>
                </a:cubicBezTo>
                <a:cubicBezTo>
                  <a:pt x="360589" y="52210"/>
                  <a:pt x="367632" y="35214"/>
                  <a:pt x="381717" y="21128"/>
                </a:cubicBezTo>
                <a:cubicBezTo>
                  <a:pt x="395803" y="7043"/>
                  <a:pt x="412800" y="0"/>
                  <a:pt x="432707" y="0"/>
                </a:cubicBezTo>
                <a:close/>
                <a:moveTo>
                  <a:pt x="108176" y="0"/>
                </a:moveTo>
                <a:cubicBezTo>
                  <a:pt x="128085" y="0"/>
                  <a:pt x="145080" y="7043"/>
                  <a:pt x="159167" y="21128"/>
                </a:cubicBezTo>
                <a:cubicBezTo>
                  <a:pt x="173252" y="35214"/>
                  <a:pt x="180295" y="52210"/>
                  <a:pt x="180295" y="72118"/>
                </a:cubicBezTo>
                <a:cubicBezTo>
                  <a:pt x="180295" y="92025"/>
                  <a:pt x="173252" y="109022"/>
                  <a:pt x="159167" y="123108"/>
                </a:cubicBezTo>
                <a:cubicBezTo>
                  <a:pt x="145080" y="137193"/>
                  <a:pt x="128085" y="144236"/>
                  <a:pt x="108176" y="144236"/>
                </a:cubicBezTo>
                <a:cubicBezTo>
                  <a:pt x="88270" y="144236"/>
                  <a:pt x="71272" y="137193"/>
                  <a:pt x="57187" y="123108"/>
                </a:cubicBezTo>
                <a:cubicBezTo>
                  <a:pt x="43102" y="109022"/>
                  <a:pt x="36059" y="92025"/>
                  <a:pt x="36059" y="72118"/>
                </a:cubicBezTo>
                <a:cubicBezTo>
                  <a:pt x="36059" y="52210"/>
                  <a:pt x="43102" y="35214"/>
                  <a:pt x="57187" y="21128"/>
                </a:cubicBezTo>
                <a:cubicBezTo>
                  <a:pt x="71272" y="7043"/>
                  <a:pt x="88270" y="0"/>
                  <a:pt x="108176" y="0"/>
                </a:cubicBezTo>
                <a:close/>
              </a:path>
            </a:pathLst>
          </a:custGeom>
          <a:solidFill>
            <a:srgbClr val="F7C443"/>
          </a:solidFill>
          <a:ln>
            <a:noFill/>
          </a:ln>
        </p:spPr>
        <p:style>
          <a:lnRef idx="0">
            <a:scrgbClr r="0" g="0" b="0"/>
          </a:lnRef>
          <a:fillRef idx="0">
            <a:scrgbClr r="0" g="0" b="0"/>
          </a:fillRef>
          <a:effectRef idx="0">
            <a:scrgbClr r="0" g="0" b="0"/>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US" sz="1350"/>
          </a:p>
        </p:txBody>
      </p:sp>
      <p:sp>
        <p:nvSpPr>
          <p:cNvPr id="9" name="Rectangle 8">
            <a:extLst>
              <a:ext uri="{FF2B5EF4-FFF2-40B4-BE49-F238E27FC236}">
                <a16:creationId xmlns:a16="http://schemas.microsoft.com/office/drawing/2014/main" id="{D1F9F4E4-F145-4D11-AF77-7E225E8A21FF}"/>
              </a:ext>
            </a:extLst>
          </p:cNvPr>
          <p:cNvSpPr/>
          <p:nvPr/>
        </p:nvSpPr>
        <p:spPr>
          <a:xfrm>
            <a:off x="1576407" y="2358956"/>
            <a:ext cx="3537187" cy="461665"/>
          </a:xfrm>
          <a:prstGeom prst="rect">
            <a:avLst/>
          </a:prstGeom>
        </p:spPr>
        <p:txBody>
          <a:bodyPr wrap="none" lIns="91440" tIns="45720" rIns="91440" bIns="45720" anchor="t">
            <a:spAutoFit/>
          </a:bodyPr>
          <a:lstStyle/>
          <a:p>
            <a:r>
              <a:rPr lang="en-AU" altLang="en-US" sz="2400">
                <a:latin typeface="Arial"/>
                <a:cs typeface="Arial"/>
              </a:rPr>
              <a:t>SIAG Assessment Panel</a:t>
            </a:r>
          </a:p>
        </p:txBody>
      </p:sp>
      <p:sp>
        <p:nvSpPr>
          <p:cNvPr id="11" name="Rectangle 10">
            <a:extLst>
              <a:ext uri="{FF2B5EF4-FFF2-40B4-BE49-F238E27FC236}">
                <a16:creationId xmlns:a16="http://schemas.microsoft.com/office/drawing/2014/main" id="{53BC8D39-AAE9-4DAC-8458-864C5C7A4972}"/>
              </a:ext>
            </a:extLst>
          </p:cNvPr>
          <p:cNvSpPr/>
          <p:nvPr/>
        </p:nvSpPr>
        <p:spPr>
          <a:xfrm>
            <a:off x="1576407" y="3418848"/>
            <a:ext cx="6153509" cy="461665"/>
          </a:xfrm>
          <a:prstGeom prst="rect">
            <a:avLst/>
          </a:prstGeom>
        </p:spPr>
        <p:txBody>
          <a:bodyPr wrap="square" lIns="91440" tIns="45720" rIns="91440" bIns="45720" anchor="t">
            <a:spAutoFit/>
          </a:bodyPr>
          <a:lstStyle/>
          <a:p>
            <a:r>
              <a:rPr lang="en-AU" altLang="en-US" sz="2400">
                <a:latin typeface="Arial"/>
                <a:cs typeface="Arial"/>
              </a:rPr>
              <a:t>SIAG Discusses and Provides Feedback</a:t>
            </a:r>
            <a:endParaRPr lang="en-AU" altLang="en-US" sz="2000">
              <a:latin typeface="Arial"/>
              <a:cs typeface="Arial"/>
            </a:endParaRPr>
          </a:p>
        </p:txBody>
      </p:sp>
      <p:sp>
        <p:nvSpPr>
          <p:cNvPr id="12" name="Rectangle 11">
            <a:extLst>
              <a:ext uri="{FF2B5EF4-FFF2-40B4-BE49-F238E27FC236}">
                <a16:creationId xmlns:a16="http://schemas.microsoft.com/office/drawing/2014/main" id="{7AE1A845-40CF-45B9-86F7-0D8EA406AA3F}"/>
              </a:ext>
            </a:extLst>
          </p:cNvPr>
          <p:cNvSpPr/>
          <p:nvPr/>
        </p:nvSpPr>
        <p:spPr>
          <a:xfrm>
            <a:off x="1576407" y="5501676"/>
            <a:ext cx="5902318" cy="830997"/>
          </a:xfrm>
          <a:prstGeom prst="rect">
            <a:avLst/>
          </a:prstGeom>
        </p:spPr>
        <p:txBody>
          <a:bodyPr wrap="square" lIns="91440" tIns="45720" rIns="91440" bIns="45720" anchor="t">
            <a:spAutoFit/>
          </a:bodyPr>
          <a:lstStyle/>
          <a:p>
            <a:r>
              <a:rPr lang="en-AU" altLang="en-US" sz="2400">
                <a:latin typeface="Arial"/>
                <a:cs typeface="Arial"/>
              </a:rPr>
              <a:t>Latrobe City Council Allocates Funds to Successful Applicants  </a:t>
            </a:r>
            <a:endParaRPr lang="en-AU" altLang="en-US" sz="200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F7A7D0FE-FD18-47A7-8E6C-F58EB326C059}"/>
              </a:ext>
            </a:extLst>
          </p:cNvPr>
          <p:cNvSpPr txBox="1"/>
          <p:nvPr/>
        </p:nvSpPr>
        <p:spPr>
          <a:xfrm>
            <a:off x="1607828" y="4558635"/>
            <a:ext cx="6072856" cy="461665"/>
          </a:xfrm>
          <a:prstGeom prst="rect">
            <a:avLst/>
          </a:prstGeom>
        </p:spPr>
        <p:txBody>
          <a:bodyPr wrap="square" rtlCol="0">
            <a:spAutoFit/>
          </a:bodyPr>
          <a:lstStyle/>
          <a:p>
            <a:r>
              <a:rPr lang="en-AU" sz="2400">
                <a:latin typeface="Arial" panose="020B0604020202020204" pitchFamily="34" charset="0"/>
                <a:cs typeface="Arial" panose="020B0604020202020204" pitchFamily="34" charset="0"/>
              </a:rPr>
              <a:t>SIAG Provides Recommendations</a:t>
            </a:r>
          </a:p>
        </p:txBody>
      </p:sp>
      <p:pic>
        <p:nvPicPr>
          <p:cNvPr id="20" name="Graphic 19" descr="Chat with solid fill">
            <a:extLst>
              <a:ext uri="{FF2B5EF4-FFF2-40B4-BE49-F238E27FC236}">
                <a16:creationId xmlns:a16="http://schemas.microsoft.com/office/drawing/2014/main" id="{0ED05B7F-94AB-407D-BCB8-3A6750F518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8916" y="3192481"/>
            <a:ext cx="914400" cy="914400"/>
          </a:xfrm>
          <a:prstGeom prst="rect">
            <a:avLst/>
          </a:prstGeom>
        </p:spPr>
      </p:pic>
      <p:pic>
        <p:nvPicPr>
          <p:cNvPr id="22" name="Graphic 21" descr="Teacher with solid fill">
            <a:extLst>
              <a:ext uri="{FF2B5EF4-FFF2-40B4-BE49-F238E27FC236}">
                <a16:creationId xmlns:a16="http://schemas.microsoft.com/office/drawing/2014/main" id="{5CD4DBFE-CCA7-4569-98B4-117E206ECA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8916" y="4332268"/>
            <a:ext cx="914400" cy="914400"/>
          </a:xfrm>
          <a:prstGeom prst="rect">
            <a:avLst/>
          </a:prstGeom>
        </p:spPr>
      </p:pic>
      <p:pic>
        <p:nvPicPr>
          <p:cNvPr id="26" name="Graphic 25" descr="Coins with solid fill">
            <a:extLst>
              <a:ext uri="{FF2B5EF4-FFF2-40B4-BE49-F238E27FC236}">
                <a16:creationId xmlns:a16="http://schemas.microsoft.com/office/drawing/2014/main" id="{8EE25A89-D29B-4101-881C-4640572A952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45910" y="5469049"/>
            <a:ext cx="917406" cy="917406"/>
          </a:xfrm>
          <a:prstGeom prst="rect">
            <a:avLst/>
          </a:prstGeom>
        </p:spPr>
      </p:pic>
    </p:spTree>
    <p:extLst>
      <p:ext uri="{BB962C8B-B14F-4D97-AF65-F5344CB8AC3E}">
        <p14:creationId xmlns:p14="http://schemas.microsoft.com/office/powerpoint/2010/main" val="2092643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C0BCA-50BB-4AED-91B5-811272E7174D}"/>
              </a:ext>
            </a:extLst>
          </p:cNvPr>
          <p:cNvSpPr>
            <a:spLocks noGrp="1"/>
          </p:cNvSpPr>
          <p:nvPr>
            <p:ph type="title"/>
          </p:nvPr>
        </p:nvSpPr>
        <p:spPr>
          <a:xfrm>
            <a:off x="502159" y="329364"/>
            <a:ext cx="8139681" cy="571865"/>
          </a:xfrm>
        </p:spPr>
        <p:txBody>
          <a:bodyPr lIns="91440" tIns="45720" rIns="91440" bIns="45720" anchor="t"/>
          <a:lstStyle/>
          <a:p>
            <a:r>
              <a:rPr lang="en-AU">
                <a:latin typeface="Arial"/>
                <a:ea typeface="Verdana"/>
                <a:cs typeface="Arial"/>
              </a:rPr>
              <a:t>Feedback and Funding Agreements </a:t>
            </a:r>
            <a:br>
              <a:rPr lang="en-AU">
                <a:latin typeface="Arial"/>
                <a:ea typeface="Verdana"/>
                <a:cs typeface="Arial"/>
              </a:rPr>
            </a:br>
            <a:br>
              <a:rPr lang="en-AU"/>
            </a:br>
            <a:endParaRPr lang="en-AU"/>
          </a:p>
        </p:txBody>
      </p:sp>
      <p:sp>
        <p:nvSpPr>
          <p:cNvPr id="3" name="Subtitle 2">
            <a:extLst>
              <a:ext uri="{FF2B5EF4-FFF2-40B4-BE49-F238E27FC236}">
                <a16:creationId xmlns:a16="http://schemas.microsoft.com/office/drawing/2014/main" id="{C18CE17E-084D-4BCA-9B9E-EA84BF1D858D}"/>
              </a:ext>
            </a:extLst>
          </p:cNvPr>
          <p:cNvSpPr>
            <a:spLocks noGrp="1"/>
          </p:cNvSpPr>
          <p:nvPr>
            <p:ph type="subTitle" idx="1"/>
          </p:nvPr>
        </p:nvSpPr>
        <p:spPr>
          <a:xfrm>
            <a:off x="203970" y="1628800"/>
            <a:ext cx="5812531" cy="4968552"/>
          </a:xfrm>
        </p:spPr>
        <p:txBody>
          <a:bodyPr/>
          <a:lstStyle/>
          <a:p>
            <a:r>
              <a:rPr lang="en-AU" sz="2800">
                <a:solidFill>
                  <a:schemeClr val="tx1"/>
                </a:solidFill>
              </a:rPr>
              <a:t>Unsuccessful Applicants </a:t>
            </a:r>
          </a:p>
          <a:p>
            <a:pPr marL="171450" indent="-171450">
              <a:buFont typeface="Arial" panose="020B0604020202020204" pitchFamily="34" charset="0"/>
              <a:buChar char="•"/>
            </a:pPr>
            <a:r>
              <a:rPr lang="en-AU" sz="2400">
                <a:solidFill>
                  <a:schemeClr val="tx1"/>
                </a:solidFill>
              </a:rPr>
              <a:t>Receive feedback </a:t>
            </a:r>
          </a:p>
          <a:p>
            <a:pPr marL="171450" indent="-171450">
              <a:buFont typeface="Arial" panose="020B0604020202020204" pitchFamily="34" charset="0"/>
              <a:buChar char="•"/>
            </a:pPr>
            <a:r>
              <a:rPr lang="en-AU" sz="2400">
                <a:solidFill>
                  <a:schemeClr val="tx1"/>
                </a:solidFill>
              </a:rPr>
              <a:t>Alternative grant streams </a:t>
            </a:r>
          </a:p>
          <a:p>
            <a:endParaRPr lang="en-AU" sz="2800">
              <a:solidFill>
                <a:schemeClr val="tx1"/>
              </a:solidFill>
            </a:endParaRPr>
          </a:p>
          <a:p>
            <a:r>
              <a:rPr lang="en-AU" sz="2800">
                <a:solidFill>
                  <a:schemeClr val="tx1"/>
                </a:solidFill>
              </a:rPr>
              <a:t>Successful Applicants </a:t>
            </a:r>
          </a:p>
          <a:p>
            <a:pPr marL="171450" indent="-171450">
              <a:buFont typeface="Arial" panose="020B0604020202020204" pitchFamily="34" charset="0"/>
              <a:buChar char="•"/>
            </a:pPr>
            <a:r>
              <a:rPr lang="en-AU" sz="2400">
                <a:solidFill>
                  <a:schemeClr val="tx1"/>
                </a:solidFill>
              </a:rPr>
              <a:t>Complete project as described </a:t>
            </a:r>
          </a:p>
          <a:p>
            <a:pPr marL="171450" indent="-171450">
              <a:buFont typeface="Arial" panose="020B0604020202020204" pitchFamily="34" charset="0"/>
              <a:buChar char="•"/>
            </a:pPr>
            <a:r>
              <a:rPr lang="en-AU" sz="2400">
                <a:solidFill>
                  <a:schemeClr val="tx1"/>
                </a:solidFill>
              </a:rPr>
              <a:t>Check for funding agreements </a:t>
            </a:r>
          </a:p>
          <a:p>
            <a:pPr marL="171450" indent="-171450">
              <a:buFont typeface="Arial" panose="020B0604020202020204" pitchFamily="34" charset="0"/>
              <a:buChar char="•"/>
            </a:pPr>
            <a:r>
              <a:rPr lang="en-AU" sz="2400">
                <a:solidFill>
                  <a:schemeClr val="tx1"/>
                </a:solidFill>
              </a:rPr>
              <a:t>Complete funding agreement (with auspice if relevant)</a:t>
            </a:r>
          </a:p>
          <a:p>
            <a:pPr marL="171450" indent="-171450">
              <a:buFont typeface="Arial" panose="020B0604020202020204" pitchFamily="34" charset="0"/>
              <a:buChar char="•"/>
            </a:pPr>
            <a:endParaRPr lang="en-AU"/>
          </a:p>
        </p:txBody>
      </p:sp>
      <p:pic>
        <p:nvPicPr>
          <p:cNvPr id="5" name="Graphic 4" descr="Questions with solid fill">
            <a:extLst>
              <a:ext uri="{FF2B5EF4-FFF2-40B4-BE49-F238E27FC236}">
                <a16:creationId xmlns:a16="http://schemas.microsoft.com/office/drawing/2014/main" id="{57EB834B-52CD-4D76-90CA-D321217D456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04335" y="1337046"/>
            <a:ext cx="1125737" cy="1125737"/>
          </a:xfrm>
          <a:prstGeom prst="rect">
            <a:avLst/>
          </a:prstGeom>
        </p:spPr>
      </p:pic>
      <p:pic>
        <p:nvPicPr>
          <p:cNvPr id="7" name="Graphic 6" descr="Excellent outline">
            <a:extLst>
              <a:ext uri="{FF2B5EF4-FFF2-40B4-BE49-F238E27FC236}">
                <a16:creationId xmlns:a16="http://schemas.microsoft.com/office/drawing/2014/main" id="{5DCE07C3-C7F1-42F4-9586-1ED2FFA2203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04335" y="3269481"/>
            <a:ext cx="1125737" cy="1125737"/>
          </a:xfrm>
          <a:prstGeom prst="rect">
            <a:avLst/>
          </a:prstGeom>
        </p:spPr>
      </p:pic>
    </p:spTree>
    <p:extLst>
      <p:ext uri="{BB962C8B-B14F-4D97-AF65-F5344CB8AC3E}">
        <p14:creationId xmlns:p14="http://schemas.microsoft.com/office/powerpoint/2010/main" val="1981655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FA20EC-B7CD-448C-99CA-91EDF60B003E}"/>
              </a:ext>
            </a:extLst>
          </p:cNvPr>
          <p:cNvSpPr>
            <a:spLocks noGrp="1"/>
          </p:cNvSpPr>
          <p:nvPr>
            <p:ph type="title"/>
          </p:nvPr>
        </p:nvSpPr>
        <p:spPr>
          <a:xfrm>
            <a:off x="2728764" y="330935"/>
            <a:ext cx="3686471" cy="576064"/>
          </a:xfrm>
        </p:spPr>
        <p:txBody>
          <a:bodyPr/>
          <a:lstStyle/>
          <a:p>
            <a:pPr algn="ctr"/>
            <a:r>
              <a:rPr lang="en-AU"/>
              <a:t>Acquittal Process</a:t>
            </a:r>
          </a:p>
        </p:txBody>
      </p:sp>
      <p:sp>
        <p:nvSpPr>
          <p:cNvPr id="2" name="TextBox 1">
            <a:extLst>
              <a:ext uri="{FF2B5EF4-FFF2-40B4-BE49-F238E27FC236}">
                <a16:creationId xmlns:a16="http://schemas.microsoft.com/office/drawing/2014/main" id="{2944FE34-40C9-40B6-835C-1F640ACE4E87}"/>
              </a:ext>
            </a:extLst>
          </p:cNvPr>
          <p:cNvSpPr txBox="1"/>
          <p:nvPr/>
        </p:nvSpPr>
        <p:spPr>
          <a:xfrm>
            <a:off x="379980" y="1228397"/>
            <a:ext cx="7551619" cy="4401205"/>
          </a:xfrm>
          <a:prstGeom prst="rect">
            <a:avLst/>
          </a:prstGeom>
        </p:spPr>
        <p:txBody>
          <a:bodyPr wrap="square" rtlCol="0">
            <a:spAutoFit/>
          </a:bodyPr>
          <a:lstStyle/>
          <a:p>
            <a:r>
              <a:rPr lang="en-AU" sz="2800">
                <a:latin typeface="Arial" panose="020B0604020202020204" pitchFamily="34" charset="0"/>
                <a:cs typeface="Arial" panose="020B0604020202020204" pitchFamily="34" charset="0"/>
              </a:rPr>
              <a:t>You will need to include </a:t>
            </a:r>
          </a:p>
          <a:p>
            <a:endParaRPr lang="en-AU" sz="2800">
              <a:latin typeface="Arial" panose="020B0604020202020204" pitchFamily="34" charset="0"/>
              <a:cs typeface="Arial" panose="020B0604020202020204" pitchFamily="34" charset="0"/>
            </a:endParaRPr>
          </a:p>
          <a:p>
            <a:pPr marL="685800" indent="-685800">
              <a:buFont typeface="Arial" panose="020B0604020202020204" pitchFamily="34" charset="0"/>
              <a:buChar char="•"/>
            </a:pPr>
            <a:r>
              <a:rPr lang="en-AU" sz="2800">
                <a:latin typeface="Arial" panose="020B0604020202020204" pitchFamily="34" charset="0"/>
                <a:cs typeface="Arial" panose="020B0604020202020204" pitchFamily="34" charset="0"/>
              </a:rPr>
              <a:t>Evidence of how council support for the project was recognised</a:t>
            </a:r>
          </a:p>
          <a:p>
            <a:r>
              <a:rPr lang="en-AU" sz="2800">
                <a:latin typeface="Arial" panose="020B0604020202020204" pitchFamily="34" charset="0"/>
                <a:cs typeface="Arial" panose="020B0604020202020204" pitchFamily="34" charset="0"/>
              </a:rPr>
              <a:t> </a:t>
            </a:r>
          </a:p>
          <a:p>
            <a:pPr marL="685800" indent="-685800">
              <a:buFont typeface="Arial" panose="020B0604020202020204" pitchFamily="34" charset="0"/>
              <a:buChar char="•"/>
            </a:pPr>
            <a:r>
              <a:rPr lang="en-AU" sz="2800">
                <a:latin typeface="Arial" panose="020B0604020202020204" pitchFamily="34" charset="0"/>
                <a:cs typeface="Arial" panose="020B0604020202020204" pitchFamily="34" charset="0"/>
              </a:rPr>
              <a:t>Actual income and expenditure budget </a:t>
            </a:r>
          </a:p>
          <a:p>
            <a:endParaRPr lang="en-AU" sz="2800">
              <a:latin typeface="Arial" panose="020B0604020202020204" pitchFamily="34" charset="0"/>
              <a:cs typeface="Arial" panose="020B0604020202020204" pitchFamily="34" charset="0"/>
            </a:endParaRPr>
          </a:p>
          <a:p>
            <a:pPr marL="685800" indent="-685800">
              <a:buFont typeface="Arial" panose="020B0604020202020204" pitchFamily="34" charset="0"/>
              <a:buChar char="•"/>
            </a:pPr>
            <a:r>
              <a:rPr lang="en-AU" sz="2800">
                <a:latin typeface="Arial" panose="020B0604020202020204" pitchFamily="34" charset="0"/>
                <a:cs typeface="Arial" panose="020B0604020202020204" pitchFamily="34" charset="0"/>
              </a:rPr>
              <a:t>Photo evidence of project completion and community participation </a:t>
            </a:r>
          </a:p>
          <a:p>
            <a:endParaRPr lang="en-AU" sz="2800">
              <a:latin typeface="Arial" panose="020B0604020202020204" pitchFamily="34" charset="0"/>
              <a:cs typeface="Arial" panose="020B0604020202020204" pitchFamily="34" charset="0"/>
            </a:endParaRPr>
          </a:p>
        </p:txBody>
      </p:sp>
      <p:pic>
        <p:nvPicPr>
          <p:cNvPr id="5" name="Graphic 4" descr="Group success with solid fill">
            <a:extLst>
              <a:ext uri="{FF2B5EF4-FFF2-40B4-BE49-F238E27FC236}">
                <a16:creationId xmlns:a16="http://schemas.microsoft.com/office/drawing/2014/main" id="{754CA612-D119-415F-BF24-884727B588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63112" y="5218176"/>
            <a:ext cx="1308888" cy="1308888"/>
          </a:xfrm>
          <a:prstGeom prst="rect">
            <a:avLst/>
          </a:prstGeom>
        </p:spPr>
      </p:pic>
      <p:pic>
        <p:nvPicPr>
          <p:cNvPr id="7" name="Graphic 6" descr="Abacus with solid fill">
            <a:extLst>
              <a:ext uri="{FF2B5EF4-FFF2-40B4-BE49-F238E27FC236}">
                <a16:creationId xmlns:a16="http://schemas.microsoft.com/office/drawing/2014/main" id="{B20EE7C2-5FA3-4FB9-877D-617A377AD8D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03136" y="5218176"/>
            <a:ext cx="1308888" cy="1308888"/>
          </a:xfrm>
          <a:prstGeom prst="rect">
            <a:avLst/>
          </a:prstGeom>
        </p:spPr>
      </p:pic>
      <p:pic>
        <p:nvPicPr>
          <p:cNvPr id="9" name="Graphic 8" descr="Document with solid fill">
            <a:extLst>
              <a:ext uri="{FF2B5EF4-FFF2-40B4-BE49-F238E27FC236}">
                <a16:creationId xmlns:a16="http://schemas.microsoft.com/office/drawing/2014/main" id="{53AE443B-4114-43DB-8E10-C4335D65863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23088" y="5218176"/>
            <a:ext cx="1308888" cy="1308888"/>
          </a:xfrm>
          <a:prstGeom prst="rect">
            <a:avLst/>
          </a:prstGeom>
        </p:spPr>
      </p:pic>
    </p:spTree>
    <p:extLst>
      <p:ext uri="{BB962C8B-B14F-4D97-AF65-F5344CB8AC3E}">
        <p14:creationId xmlns:p14="http://schemas.microsoft.com/office/powerpoint/2010/main" val="286180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F175B-6FD2-2CE8-02B5-E5B470A7D61F}"/>
              </a:ext>
            </a:extLst>
          </p:cNvPr>
          <p:cNvSpPr>
            <a:spLocks noGrp="1"/>
          </p:cNvSpPr>
          <p:nvPr>
            <p:ph type="title"/>
          </p:nvPr>
        </p:nvSpPr>
        <p:spPr>
          <a:xfrm>
            <a:off x="720373" y="579340"/>
            <a:ext cx="3537382" cy="750765"/>
          </a:xfrm>
        </p:spPr>
        <p:txBody>
          <a:bodyPr lIns="91440" tIns="45720" rIns="91440" bIns="45720" anchor="t"/>
          <a:lstStyle/>
          <a:p>
            <a:r>
              <a:rPr lang="en-GB"/>
              <a:t>Before We Start </a:t>
            </a:r>
            <a:endParaRPr lang="en-US"/>
          </a:p>
        </p:txBody>
      </p:sp>
      <p:pic>
        <p:nvPicPr>
          <p:cNvPr id="5" name="Graphic 4" descr="Chinese Teapot And Cup outline">
            <a:extLst>
              <a:ext uri="{FF2B5EF4-FFF2-40B4-BE49-F238E27FC236}">
                <a16:creationId xmlns:a16="http://schemas.microsoft.com/office/drawing/2014/main" id="{080B8330-F238-4281-A72D-E809DBE68B6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3422" y="2546933"/>
            <a:ext cx="1474839" cy="1474839"/>
          </a:xfrm>
          <a:prstGeom prst="rect">
            <a:avLst/>
          </a:prstGeom>
        </p:spPr>
      </p:pic>
      <p:pic>
        <p:nvPicPr>
          <p:cNvPr id="6" name="Graphic 5" descr="Document outline">
            <a:extLst>
              <a:ext uri="{FF2B5EF4-FFF2-40B4-BE49-F238E27FC236}">
                <a16:creationId xmlns:a16="http://schemas.microsoft.com/office/drawing/2014/main" id="{8EF7B381-BC37-4B46-8723-417355D1E21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310414" y="2409658"/>
            <a:ext cx="1612115" cy="1612115"/>
          </a:xfrm>
          <a:prstGeom prst="rect">
            <a:avLst/>
          </a:prstGeom>
        </p:spPr>
      </p:pic>
      <p:pic>
        <p:nvPicPr>
          <p:cNvPr id="7" name="Graphic 6" descr="Group brainstorm outline">
            <a:extLst>
              <a:ext uri="{FF2B5EF4-FFF2-40B4-BE49-F238E27FC236}">
                <a16:creationId xmlns:a16="http://schemas.microsoft.com/office/drawing/2014/main" id="{9CADD540-C2DB-4B77-870E-80574407D6E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831996" y="2487942"/>
            <a:ext cx="1474839" cy="1474839"/>
          </a:xfrm>
          <a:prstGeom prst="rect">
            <a:avLst/>
          </a:prstGeom>
        </p:spPr>
      </p:pic>
      <p:sp>
        <p:nvSpPr>
          <p:cNvPr id="8" name="TextBox 7">
            <a:extLst>
              <a:ext uri="{FF2B5EF4-FFF2-40B4-BE49-F238E27FC236}">
                <a16:creationId xmlns:a16="http://schemas.microsoft.com/office/drawing/2014/main" id="{294947F2-881F-46FD-B85A-7459541FFD7D}"/>
              </a:ext>
            </a:extLst>
          </p:cNvPr>
          <p:cNvSpPr txBox="1"/>
          <p:nvPr/>
        </p:nvSpPr>
        <p:spPr>
          <a:xfrm>
            <a:off x="226598" y="4014036"/>
            <a:ext cx="2308485" cy="577850"/>
          </a:xfrm>
          <a:prstGeom prst="rect">
            <a:avLst/>
          </a:prstGeom>
        </p:spPr>
        <p:txBody>
          <a:bodyPr wrap="square" rtlCol="0">
            <a:spAutoFit/>
          </a:bodyPr>
          <a:lstStyle/>
          <a:p>
            <a:pPr algn="ctr">
              <a:lnSpc>
                <a:spcPct val="150000"/>
              </a:lnSpc>
            </a:pPr>
            <a:r>
              <a:rPr lang="en-AU" sz="2400">
                <a:latin typeface="Arial" panose="020B0604020202020204" pitchFamily="34" charset="0"/>
                <a:cs typeface="Arial" panose="020B0604020202020204" pitchFamily="34" charset="0"/>
              </a:rPr>
              <a:t>Tea or Coffee</a:t>
            </a:r>
          </a:p>
        </p:txBody>
      </p:sp>
      <p:sp>
        <p:nvSpPr>
          <p:cNvPr id="9" name="TextBox 8">
            <a:extLst>
              <a:ext uri="{FF2B5EF4-FFF2-40B4-BE49-F238E27FC236}">
                <a16:creationId xmlns:a16="http://schemas.microsoft.com/office/drawing/2014/main" id="{7803F45F-6802-42CB-AC9B-6219A081D84C}"/>
              </a:ext>
            </a:extLst>
          </p:cNvPr>
          <p:cNvSpPr txBox="1"/>
          <p:nvPr/>
        </p:nvSpPr>
        <p:spPr>
          <a:xfrm>
            <a:off x="2951907" y="3999668"/>
            <a:ext cx="2308485" cy="1685846"/>
          </a:xfrm>
          <a:prstGeom prst="rect">
            <a:avLst/>
          </a:prstGeom>
        </p:spPr>
        <p:txBody>
          <a:bodyPr wrap="square" rtlCol="0">
            <a:spAutoFit/>
          </a:bodyPr>
          <a:lstStyle/>
          <a:p>
            <a:pPr algn="ctr">
              <a:lnSpc>
                <a:spcPct val="150000"/>
              </a:lnSpc>
            </a:pPr>
            <a:r>
              <a:rPr lang="en-AU" sz="2400">
                <a:latin typeface="Arial" panose="020B0604020202020204" pitchFamily="34" charset="0"/>
                <a:cs typeface="Arial" panose="020B0604020202020204" pitchFamily="34" charset="0"/>
              </a:rPr>
              <a:t>Slides or additional information </a:t>
            </a:r>
          </a:p>
        </p:txBody>
      </p:sp>
      <p:sp>
        <p:nvSpPr>
          <p:cNvPr id="10" name="TextBox 9">
            <a:extLst>
              <a:ext uri="{FF2B5EF4-FFF2-40B4-BE49-F238E27FC236}">
                <a16:creationId xmlns:a16="http://schemas.microsoft.com/office/drawing/2014/main" id="{8BAD5C36-168C-498A-8907-090981B6C7DA}"/>
              </a:ext>
            </a:extLst>
          </p:cNvPr>
          <p:cNvSpPr txBox="1"/>
          <p:nvPr/>
        </p:nvSpPr>
        <p:spPr>
          <a:xfrm>
            <a:off x="5415172" y="3992651"/>
            <a:ext cx="2308485" cy="577850"/>
          </a:xfrm>
          <a:prstGeom prst="rect">
            <a:avLst/>
          </a:prstGeom>
        </p:spPr>
        <p:txBody>
          <a:bodyPr wrap="square" rtlCol="0">
            <a:spAutoFit/>
          </a:bodyPr>
          <a:lstStyle/>
          <a:p>
            <a:pPr algn="ctr">
              <a:lnSpc>
                <a:spcPct val="150000"/>
              </a:lnSpc>
            </a:pPr>
            <a:r>
              <a:rPr lang="en-AU" sz="240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3146827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F814A-8B30-4A5F-970A-E7F6A4F3A5FC}"/>
              </a:ext>
            </a:extLst>
          </p:cNvPr>
          <p:cNvSpPr>
            <a:spLocks noGrp="1"/>
          </p:cNvSpPr>
          <p:nvPr>
            <p:ph type="title"/>
          </p:nvPr>
        </p:nvSpPr>
        <p:spPr>
          <a:xfrm>
            <a:off x="2966877" y="281587"/>
            <a:ext cx="2389511" cy="720808"/>
          </a:xfrm>
        </p:spPr>
        <p:txBody>
          <a:bodyPr/>
          <a:lstStyle/>
          <a:p>
            <a:r>
              <a:rPr lang="en-AU"/>
              <a:t>Variations </a:t>
            </a:r>
          </a:p>
        </p:txBody>
      </p:sp>
      <p:sp>
        <p:nvSpPr>
          <p:cNvPr id="3" name="Subtitle 2">
            <a:extLst>
              <a:ext uri="{FF2B5EF4-FFF2-40B4-BE49-F238E27FC236}">
                <a16:creationId xmlns:a16="http://schemas.microsoft.com/office/drawing/2014/main" id="{33AD62D5-DA69-4A1A-B8C2-9996B65E0F19}"/>
              </a:ext>
            </a:extLst>
          </p:cNvPr>
          <p:cNvSpPr>
            <a:spLocks noGrp="1"/>
          </p:cNvSpPr>
          <p:nvPr>
            <p:ph type="subTitle" idx="1"/>
          </p:nvPr>
        </p:nvSpPr>
        <p:spPr>
          <a:xfrm>
            <a:off x="107504" y="1556792"/>
            <a:ext cx="6671591" cy="4319752"/>
          </a:xfrm>
        </p:spPr>
        <p:txBody>
          <a:bodyPr/>
          <a:lstStyle/>
          <a:p>
            <a:r>
              <a:rPr lang="en-AU" sz="2800">
                <a:solidFill>
                  <a:schemeClr val="tx1"/>
                </a:solidFill>
              </a:rPr>
              <a:t>You will need to submit a variation request in writing if:</a:t>
            </a:r>
          </a:p>
          <a:p>
            <a:endParaRPr lang="en-AU" sz="2800">
              <a:solidFill>
                <a:schemeClr val="tx1"/>
              </a:solidFill>
            </a:endParaRPr>
          </a:p>
          <a:p>
            <a:pPr marL="171450" indent="-171450">
              <a:buFont typeface="Arial" panose="020B0604020202020204" pitchFamily="34" charset="0"/>
              <a:buChar char="•"/>
            </a:pPr>
            <a:r>
              <a:rPr lang="en-AU" sz="2800">
                <a:solidFill>
                  <a:schemeClr val="tx1"/>
                </a:solidFill>
              </a:rPr>
              <a:t>The scope of the project changes </a:t>
            </a:r>
          </a:p>
          <a:p>
            <a:pPr marL="171450" indent="-171450">
              <a:buFont typeface="Arial" panose="020B0604020202020204" pitchFamily="34" charset="0"/>
              <a:buChar char="•"/>
            </a:pPr>
            <a:endParaRPr lang="en-AU" sz="2800">
              <a:solidFill>
                <a:schemeClr val="tx1"/>
              </a:solidFill>
            </a:endParaRPr>
          </a:p>
          <a:p>
            <a:pPr marL="171450" indent="-171450">
              <a:buFont typeface="Arial" panose="020B0604020202020204" pitchFamily="34" charset="0"/>
              <a:buChar char="•"/>
            </a:pPr>
            <a:r>
              <a:rPr lang="en-AU" sz="2800">
                <a:solidFill>
                  <a:schemeClr val="tx1"/>
                </a:solidFill>
              </a:rPr>
              <a:t>Proposed expenditure items change </a:t>
            </a:r>
          </a:p>
          <a:p>
            <a:pPr marL="171450" indent="-171450">
              <a:buFont typeface="Arial" panose="020B0604020202020204" pitchFamily="34" charset="0"/>
              <a:buChar char="•"/>
            </a:pPr>
            <a:endParaRPr lang="en-AU" sz="2800">
              <a:solidFill>
                <a:schemeClr val="tx1"/>
              </a:solidFill>
            </a:endParaRPr>
          </a:p>
          <a:p>
            <a:pPr marL="171450" indent="-171450">
              <a:buFont typeface="Arial" panose="020B0604020202020204" pitchFamily="34" charset="0"/>
              <a:buChar char="•"/>
            </a:pPr>
            <a:r>
              <a:rPr lang="en-AU" sz="2800">
                <a:solidFill>
                  <a:schemeClr val="tx1"/>
                </a:solidFill>
              </a:rPr>
              <a:t>If there is a change to the proposed outcomes </a:t>
            </a:r>
          </a:p>
          <a:p>
            <a:pPr marL="171450" indent="-171450">
              <a:buFont typeface="Arial" panose="020B0604020202020204" pitchFamily="34" charset="0"/>
              <a:buChar char="•"/>
            </a:pPr>
            <a:endParaRPr lang="en-AU" sz="2400">
              <a:solidFill>
                <a:schemeClr val="tx1"/>
              </a:solidFill>
            </a:endParaRPr>
          </a:p>
        </p:txBody>
      </p:sp>
      <p:pic>
        <p:nvPicPr>
          <p:cNvPr id="5" name="Graphic 4" descr="Transfer outline">
            <a:extLst>
              <a:ext uri="{FF2B5EF4-FFF2-40B4-BE49-F238E27FC236}">
                <a16:creationId xmlns:a16="http://schemas.microsoft.com/office/drawing/2014/main" id="{40063437-EC27-44E0-8843-1EDAF1468EA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77124" y="260648"/>
            <a:ext cx="914400" cy="914400"/>
          </a:xfrm>
          <a:prstGeom prst="rect">
            <a:avLst/>
          </a:prstGeom>
        </p:spPr>
      </p:pic>
    </p:spTree>
    <p:extLst>
      <p:ext uri="{BB962C8B-B14F-4D97-AF65-F5344CB8AC3E}">
        <p14:creationId xmlns:p14="http://schemas.microsoft.com/office/powerpoint/2010/main" val="328955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46E45-8033-47BD-B0ED-146945C8CAD5}"/>
              </a:ext>
            </a:extLst>
          </p:cNvPr>
          <p:cNvSpPr>
            <a:spLocks noGrp="1"/>
          </p:cNvSpPr>
          <p:nvPr>
            <p:ph type="title"/>
          </p:nvPr>
        </p:nvSpPr>
        <p:spPr>
          <a:xfrm>
            <a:off x="107504" y="260648"/>
            <a:ext cx="7128792" cy="523123"/>
          </a:xfrm>
        </p:spPr>
        <p:txBody>
          <a:bodyPr/>
          <a:lstStyle/>
          <a:p>
            <a:r>
              <a:rPr lang="en-AU"/>
              <a:t>Recap of Steps</a:t>
            </a:r>
          </a:p>
        </p:txBody>
      </p:sp>
      <p:sp>
        <p:nvSpPr>
          <p:cNvPr id="3" name="Subtitle 2">
            <a:extLst>
              <a:ext uri="{FF2B5EF4-FFF2-40B4-BE49-F238E27FC236}">
                <a16:creationId xmlns:a16="http://schemas.microsoft.com/office/drawing/2014/main" id="{45C1D832-9E73-406C-8455-5927C479ACAD}"/>
              </a:ext>
            </a:extLst>
          </p:cNvPr>
          <p:cNvSpPr>
            <a:spLocks noGrp="1"/>
          </p:cNvSpPr>
          <p:nvPr>
            <p:ph type="subTitle" idx="1"/>
          </p:nvPr>
        </p:nvSpPr>
        <p:spPr>
          <a:xfrm>
            <a:off x="107504" y="1556792"/>
            <a:ext cx="7128791" cy="3701008"/>
          </a:xfrm>
        </p:spPr>
        <p:txBody>
          <a:bodyPr lIns="91440" tIns="45720" rIns="91440" bIns="45720" anchor="t"/>
          <a:lstStyle/>
          <a:p>
            <a:pPr marL="514350" indent="-514350">
              <a:buAutoNum type="arabicPeriod"/>
            </a:pPr>
            <a:r>
              <a:rPr lang="en-GB" sz="3200">
                <a:solidFill>
                  <a:schemeClr val="tx1"/>
                </a:solidFill>
                <a:latin typeface="Arial"/>
                <a:ea typeface="Verdana"/>
                <a:cs typeface="Arial"/>
              </a:rPr>
              <a:t>Identify eligibility</a:t>
            </a:r>
          </a:p>
          <a:p>
            <a:pPr marL="514350" indent="-514350">
              <a:buAutoNum type="arabicPeriod"/>
            </a:pPr>
            <a:r>
              <a:rPr lang="en-GB" sz="3200">
                <a:solidFill>
                  <a:schemeClr val="tx1"/>
                </a:solidFill>
                <a:latin typeface="Arial"/>
                <a:ea typeface="Verdana"/>
                <a:cs typeface="Arial"/>
              </a:rPr>
              <a:t>Prepare for your application</a:t>
            </a:r>
          </a:p>
          <a:p>
            <a:pPr marL="514350" indent="-514350">
              <a:buAutoNum type="arabicPeriod"/>
            </a:pPr>
            <a:r>
              <a:rPr lang="en-GB" sz="3200">
                <a:solidFill>
                  <a:schemeClr val="tx1"/>
                </a:solidFill>
                <a:latin typeface="Arial"/>
                <a:ea typeface="Verdana"/>
                <a:cs typeface="Arial"/>
              </a:rPr>
              <a:t>Submit your application</a:t>
            </a:r>
            <a:endParaRPr lang="en-GB" sz="3200">
              <a:solidFill>
                <a:schemeClr val="tx1"/>
              </a:solidFill>
            </a:endParaRPr>
          </a:p>
          <a:p>
            <a:pPr marL="514350" indent="-514350">
              <a:buAutoNum type="arabicPeriod"/>
            </a:pPr>
            <a:r>
              <a:rPr lang="en-GB" sz="3200">
                <a:solidFill>
                  <a:schemeClr val="tx1"/>
                </a:solidFill>
                <a:latin typeface="Arial"/>
                <a:ea typeface="Verdana"/>
                <a:cs typeface="Arial"/>
              </a:rPr>
              <a:t>Outcome notification </a:t>
            </a:r>
          </a:p>
          <a:p>
            <a:pPr marL="514350" indent="-514350">
              <a:buAutoNum type="arabicPeriod"/>
            </a:pPr>
            <a:r>
              <a:rPr lang="en-GB" sz="3200">
                <a:solidFill>
                  <a:schemeClr val="tx1"/>
                </a:solidFill>
                <a:latin typeface="Arial"/>
                <a:ea typeface="Verdana"/>
                <a:cs typeface="Arial"/>
              </a:rPr>
              <a:t>Complete your funding agreement</a:t>
            </a:r>
            <a:endParaRPr lang="en-GB" sz="3200">
              <a:solidFill>
                <a:schemeClr val="tx1"/>
              </a:solidFill>
            </a:endParaRPr>
          </a:p>
          <a:p>
            <a:pPr marL="514350" indent="-514350">
              <a:buAutoNum type="arabicPeriod"/>
            </a:pPr>
            <a:r>
              <a:rPr lang="en-GB" sz="3200">
                <a:solidFill>
                  <a:schemeClr val="tx1"/>
                </a:solidFill>
                <a:latin typeface="Arial"/>
                <a:ea typeface="Verdana"/>
                <a:cs typeface="Arial"/>
              </a:rPr>
              <a:t>Acquit your project</a:t>
            </a:r>
          </a:p>
          <a:p>
            <a:endParaRPr lang="en-AU"/>
          </a:p>
        </p:txBody>
      </p:sp>
      <p:pic>
        <p:nvPicPr>
          <p:cNvPr id="5" name="Graphic 4" descr="Clipboard Checked outline">
            <a:extLst>
              <a:ext uri="{FF2B5EF4-FFF2-40B4-BE49-F238E27FC236}">
                <a16:creationId xmlns:a16="http://schemas.microsoft.com/office/drawing/2014/main" id="{D97A8026-D622-487A-B2D1-17923305C69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74080" y="326571"/>
            <a:ext cx="1603248" cy="1603248"/>
          </a:xfrm>
          <a:prstGeom prst="rect">
            <a:avLst/>
          </a:prstGeom>
        </p:spPr>
      </p:pic>
    </p:spTree>
    <p:extLst>
      <p:ext uri="{BB962C8B-B14F-4D97-AF65-F5344CB8AC3E}">
        <p14:creationId xmlns:p14="http://schemas.microsoft.com/office/powerpoint/2010/main" val="1354403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40224C0-C379-4E56-8371-5322AA335E4A}"/>
              </a:ext>
            </a:extLst>
          </p:cNvPr>
          <p:cNvSpPr>
            <a:spLocks noGrp="1"/>
          </p:cNvSpPr>
          <p:nvPr>
            <p:ph type="title"/>
          </p:nvPr>
        </p:nvSpPr>
        <p:spPr>
          <a:xfrm>
            <a:off x="3452920" y="611061"/>
            <a:ext cx="1842744" cy="523220"/>
          </a:xfrm>
        </p:spPr>
        <p:txBody>
          <a:bodyPr lIns="91440" tIns="45720" rIns="91440" bIns="45720" anchor="t"/>
          <a:lstStyle/>
          <a:p>
            <a:r>
              <a:rPr lang="en-AU"/>
              <a:t>Timeline</a:t>
            </a:r>
          </a:p>
        </p:txBody>
      </p:sp>
      <p:sp>
        <p:nvSpPr>
          <p:cNvPr id="5" name="Subtitle 4">
            <a:extLst>
              <a:ext uri="{FF2B5EF4-FFF2-40B4-BE49-F238E27FC236}">
                <a16:creationId xmlns:a16="http://schemas.microsoft.com/office/drawing/2014/main" id="{F96FBE39-0ED8-4967-BE61-FB569EB9E444}"/>
              </a:ext>
            </a:extLst>
          </p:cNvPr>
          <p:cNvSpPr>
            <a:spLocks noGrp="1"/>
          </p:cNvSpPr>
          <p:nvPr>
            <p:ph type="subTitle" idx="1"/>
          </p:nvPr>
        </p:nvSpPr>
        <p:spPr>
          <a:xfrm>
            <a:off x="107504" y="1359932"/>
            <a:ext cx="7128791" cy="5165412"/>
          </a:xfrm>
        </p:spPr>
        <p:txBody>
          <a:bodyPr lIns="91440" tIns="45720" rIns="91440" bIns="45720" anchor="t"/>
          <a:lstStyle/>
          <a:p>
            <a:endParaRPr lang="en-AU" sz="1600" b="1" i="0" u="none" strike="noStrike" baseline="0" dirty="0">
              <a:solidFill>
                <a:srgbClr val="000000"/>
              </a:solidFill>
              <a:latin typeface="Roboto" pitchFamily="2" charset="0"/>
            </a:endParaRPr>
          </a:p>
          <a:p>
            <a:endParaRPr lang="en-AU" sz="1600" b="1" dirty="0">
              <a:solidFill>
                <a:schemeClr val="tx1"/>
              </a:solidFill>
              <a:latin typeface="Roboto"/>
              <a:ea typeface="Roboto"/>
            </a:endParaRPr>
          </a:p>
        </p:txBody>
      </p:sp>
      <p:sp>
        <p:nvSpPr>
          <p:cNvPr id="6" name="TextBox 5">
            <a:extLst>
              <a:ext uri="{FF2B5EF4-FFF2-40B4-BE49-F238E27FC236}">
                <a16:creationId xmlns:a16="http://schemas.microsoft.com/office/drawing/2014/main" id="{24185620-24A7-4684-85EE-92CE2035E52A}"/>
              </a:ext>
            </a:extLst>
          </p:cNvPr>
          <p:cNvSpPr txBox="1"/>
          <p:nvPr/>
        </p:nvSpPr>
        <p:spPr>
          <a:xfrm>
            <a:off x="1907705" y="1359932"/>
            <a:ext cx="5888736" cy="3970318"/>
          </a:xfrm>
          <a:prstGeom prst="rect">
            <a:avLst/>
          </a:prstGeom>
        </p:spPr>
        <p:txBody>
          <a:bodyPr wrap="square" rtlCol="0">
            <a:spAutoFit/>
          </a:bodyPr>
          <a:lstStyle/>
          <a:p>
            <a:pPr fontAlgn="base"/>
            <a:endParaRPr lang="en-AU" sz="1800" dirty="0">
              <a:effectLst/>
              <a:latin typeface="Calibri" panose="020F0502020204030204" pitchFamily="34" charset="0"/>
              <a:ea typeface="Times New Roman" panose="02020603050405020304" pitchFamily="18" charset="0"/>
            </a:endParaRPr>
          </a:p>
          <a:p>
            <a:pPr fontAlgn="base"/>
            <a:r>
              <a:rPr lang="en-AU" dirty="0">
                <a:latin typeface="Calibri" panose="020F0502020204030204" pitchFamily="34" charset="0"/>
                <a:ea typeface="Times New Roman" panose="02020603050405020304" pitchFamily="18" charset="0"/>
              </a:rPr>
              <a:t>Applications Open ………………………………. 15 April 2024</a:t>
            </a:r>
            <a:endParaRPr lang="en-AU" dirty="0">
              <a:effectLst/>
              <a:latin typeface="Calibri" panose="020F0502020204030204" pitchFamily="34" charset="0"/>
              <a:ea typeface="Times New Roman" panose="02020603050405020304" pitchFamily="18" charset="0"/>
            </a:endParaRPr>
          </a:p>
          <a:p>
            <a:pPr fontAlgn="base"/>
            <a:endParaRPr lang="en-AU" dirty="0">
              <a:latin typeface="Calibri" panose="020F0502020204030204" pitchFamily="34" charset="0"/>
              <a:ea typeface="Times New Roman" panose="02020603050405020304" pitchFamily="18" charset="0"/>
            </a:endParaRPr>
          </a:p>
          <a:p>
            <a:pPr fontAlgn="base"/>
            <a:endParaRPr lang="en-AU" dirty="0">
              <a:latin typeface="Calibri" panose="020F0502020204030204" pitchFamily="34" charset="0"/>
              <a:ea typeface="Times New Roman" panose="02020603050405020304" pitchFamily="18" charset="0"/>
            </a:endParaRPr>
          </a:p>
          <a:p>
            <a:pPr fontAlgn="base"/>
            <a:r>
              <a:rPr lang="en-AU" dirty="0">
                <a:latin typeface="Calibri" panose="020F0502020204030204" pitchFamily="34" charset="0"/>
                <a:ea typeface="Times New Roman" panose="02020603050405020304" pitchFamily="18" charset="0"/>
              </a:rPr>
              <a:t>Applications Close ………………………………. 10 May 2024</a:t>
            </a:r>
            <a:endParaRPr lang="en-AU" dirty="0">
              <a:effectLst/>
              <a:latin typeface="Calibri" panose="020F0502020204030204" pitchFamily="34" charset="0"/>
              <a:ea typeface="Times New Roman" panose="02020603050405020304" pitchFamily="18" charset="0"/>
            </a:endParaRPr>
          </a:p>
          <a:p>
            <a:pPr fontAlgn="base"/>
            <a:endParaRPr lang="en-AU" dirty="0">
              <a:latin typeface="Calibri" panose="020F0502020204030204" pitchFamily="34" charset="0"/>
              <a:ea typeface="Times New Roman" panose="02020603050405020304" pitchFamily="18" charset="0"/>
            </a:endParaRPr>
          </a:p>
          <a:p>
            <a:pPr fontAlgn="base"/>
            <a:endParaRPr lang="en-AU" dirty="0">
              <a:latin typeface="Calibri" panose="020F0502020204030204" pitchFamily="34" charset="0"/>
              <a:ea typeface="Times New Roman" panose="02020603050405020304" pitchFamily="18" charset="0"/>
            </a:endParaRPr>
          </a:p>
          <a:p>
            <a:pPr fontAlgn="base"/>
            <a:r>
              <a:rPr lang="en-AU" dirty="0">
                <a:latin typeface="Calibri" panose="020F0502020204030204" pitchFamily="34" charset="0"/>
                <a:ea typeface="Times New Roman" panose="02020603050405020304" pitchFamily="18" charset="0"/>
              </a:rPr>
              <a:t>SIAG Recommendations ……………………… 29 May 2024</a:t>
            </a:r>
            <a:endParaRPr lang="en-AU" dirty="0">
              <a:effectLst/>
              <a:latin typeface="Calibri" panose="020F0502020204030204" pitchFamily="34" charset="0"/>
              <a:ea typeface="Times New Roman" panose="02020603050405020304" pitchFamily="18" charset="0"/>
            </a:endParaRPr>
          </a:p>
          <a:p>
            <a:pPr fontAlgn="base"/>
            <a:endParaRPr lang="en-AU" dirty="0">
              <a:effectLst/>
              <a:latin typeface="Calibri" panose="020F0502020204030204" pitchFamily="34" charset="0"/>
              <a:ea typeface="Times New Roman" panose="02020603050405020304" pitchFamily="18" charset="0"/>
            </a:endParaRPr>
          </a:p>
          <a:p>
            <a:pPr fontAlgn="base"/>
            <a:endParaRPr lang="en-AU" dirty="0">
              <a:latin typeface="Calibri" panose="020F0502020204030204" pitchFamily="34" charset="0"/>
              <a:ea typeface="Times New Roman" panose="02020603050405020304" pitchFamily="18" charset="0"/>
            </a:endParaRPr>
          </a:p>
          <a:p>
            <a:pPr fontAlgn="base"/>
            <a:r>
              <a:rPr lang="en-AU" dirty="0">
                <a:effectLst/>
                <a:latin typeface="Calibri" panose="020F0502020204030204" pitchFamily="34" charset="0"/>
                <a:ea typeface="Times New Roman" panose="02020603050405020304" pitchFamily="18" charset="0"/>
              </a:rPr>
              <a:t>Outcome Notification ………….…………….. 14 June 2024</a:t>
            </a:r>
            <a:endParaRPr lang="en-AU" dirty="0">
              <a:latin typeface="Calibri" panose="020F0502020204030204" pitchFamily="34" charset="0"/>
              <a:ea typeface="Times New Roman" panose="02020603050405020304" pitchFamily="18" charset="0"/>
            </a:endParaRPr>
          </a:p>
          <a:p>
            <a:pPr fontAlgn="base"/>
            <a:endParaRPr lang="en-AU" dirty="0">
              <a:effectLst/>
              <a:latin typeface="Calibri" panose="020F0502020204030204" pitchFamily="34" charset="0"/>
              <a:ea typeface="Times New Roman" panose="02020603050405020304" pitchFamily="18" charset="0"/>
            </a:endParaRPr>
          </a:p>
          <a:p>
            <a:pPr fontAlgn="base"/>
            <a:endParaRPr lang="en-AU" dirty="0">
              <a:latin typeface="Calibri" panose="020F0502020204030204" pitchFamily="34" charset="0"/>
              <a:ea typeface="Times New Roman" panose="02020603050405020304" pitchFamily="18" charset="0"/>
            </a:endParaRPr>
          </a:p>
          <a:p>
            <a:pPr fontAlgn="base"/>
            <a:r>
              <a:rPr lang="en-AU" dirty="0">
                <a:latin typeface="Calibri" panose="020F0502020204030204" pitchFamily="34" charset="0"/>
                <a:ea typeface="Times New Roman" panose="02020603050405020304" pitchFamily="18" charset="0"/>
              </a:rPr>
              <a:t>Feedback Session ……………………………….  26 June 2024</a:t>
            </a:r>
            <a:endParaRPr lang="en-AU" sz="1800" dirty="0">
              <a:effectLst/>
              <a:latin typeface="Times New Roman" panose="02020603050405020304" pitchFamily="18" charset="0"/>
              <a:ea typeface="Times New Roman" panose="02020603050405020304" pitchFamily="18" charset="0"/>
            </a:endParaRPr>
          </a:p>
        </p:txBody>
      </p:sp>
      <p:pic>
        <p:nvPicPr>
          <p:cNvPr id="7" name="Graphic 6" descr="Chevron arrows with solid fill">
            <a:extLst>
              <a:ext uri="{FF2B5EF4-FFF2-40B4-BE49-F238E27FC236}">
                <a16:creationId xmlns:a16="http://schemas.microsoft.com/office/drawing/2014/main" id="{4D703251-2DD7-4486-AE84-407048736EB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473594" y="1585582"/>
            <a:ext cx="2693587" cy="2693587"/>
          </a:xfrm>
          <a:prstGeom prst="rect">
            <a:avLst/>
          </a:prstGeom>
        </p:spPr>
      </p:pic>
      <p:pic>
        <p:nvPicPr>
          <p:cNvPr id="8" name="Graphic 7" descr="Chevron arrows with solid fill">
            <a:extLst>
              <a:ext uri="{FF2B5EF4-FFF2-40B4-BE49-F238E27FC236}">
                <a16:creationId xmlns:a16="http://schemas.microsoft.com/office/drawing/2014/main" id="{7C42E1F9-5A5F-4D4C-BC22-F03E40ABB26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473595" y="3556366"/>
            <a:ext cx="2693587" cy="2693587"/>
          </a:xfrm>
          <a:prstGeom prst="rect">
            <a:avLst/>
          </a:prstGeom>
        </p:spPr>
      </p:pic>
    </p:spTree>
    <p:extLst>
      <p:ext uri="{BB962C8B-B14F-4D97-AF65-F5344CB8AC3E}">
        <p14:creationId xmlns:p14="http://schemas.microsoft.com/office/powerpoint/2010/main" val="608645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7B6A-D84E-4F5D-A7DA-8C16FFCCD946}"/>
              </a:ext>
            </a:extLst>
          </p:cNvPr>
          <p:cNvSpPr>
            <a:spLocks noGrp="1"/>
          </p:cNvSpPr>
          <p:nvPr>
            <p:ph type="title"/>
          </p:nvPr>
        </p:nvSpPr>
        <p:spPr>
          <a:xfrm>
            <a:off x="107503" y="260648"/>
            <a:ext cx="7647311" cy="547735"/>
          </a:xfrm>
        </p:spPr>
        <p:txBody>
          <a:bodyPr/>
          <a:lstStyle/>
          <a:p>
            <a:r>
              <a:rPr lang="en-AU"/>
              <a:t>Useful Documents</a:t>
            </a:r>
          </a:p>
        </p:txBody>
      </p:sp>
      <p:sp>
        <p:nvSpPr>
          <p:cNvPr id="3" name="Subtitle 2">
            <a:extLst>
              <a:ext uri="{FF2B5EF4-FFF2-40B4-BE49-F238E27FC236}">
                <a16:creationId xmlns:a16="http://schemas.microsoft.com/office/drawing/2014/main" id="{8AF984F4-AE55-4B4A-9A3F-A13D4A02C411}"/>
              </a:ext>
            </a:extLst>
          </p:cNvPr>
          <p:cNvSpPr>
            <a:spLocks noGrp="1"/>
          </p:cNvSpPr>
          <p:nvPr>
            <p:ph type="subTitle" idx="1"/>
          </p:nvPr>
        </p:nvSpPr>
        <p:spPr>
          <a:xfrm>
            <a:off x="318519" y="1425948"/>
            <a:ext cx="7128791" cy="4537340"/>
          </a:xfrm>
        </p:spPr>
        <p:txBody>
          <a:bodyPr lIns="91440" tIns="45720" rIns="91440" bIns="45720" anchor="t"/>
          <a:lstStyle/>
          <a:p>
            <a:r>
              <a:rPr lang="en-AU" sz="2800" dirty="0">
                <a:solidFill>
                  <a:schemeClr val="tx1"/>
                </a:solidFill>
              </a:rPr>
              <a:t>Head to our webpage to find important resources</a:t>
            </a:r>
          </a:p>
          <a:p>
            <a:endParaRPr lang="en-AU" sz="2800" dirty="0">
              <a:solidFill>
                <a:schemeClr val="tx1"/>
              </a:solidFill>
            </a:endParaRPr>
          </a:p>
          <a:p>
            <a:pPr marL="342900" indent="-342900">
              <a:buFont typeface="Arial" panose="020B0604020202020204" pitchFamily="34" charset="0"/>
              <a:buChar char="•"/>
            </a:pPr>
            <a:r>
              <a:rPr lang="en-AU" sz="2400" dirty="0">
                <a:solidFill>
                  <a:schemeClr val="tx1"/>
                </a:solidFill>
                <a:latin typeface="Arial"/>
                <a:ea typeface="Verdana"/>
                <a:cs typeface="Arial"/>
              </a:rPr>
              <a:t>Make an application through </a:t>
            </a:r>
            <a:r>
              <a:rPr lang="en-AU" sz="2400" b="1" dirty="0" err="1">
                <a:solidFill>
                  <a:schemeClr val="tx1"/>
                </a:solidFill>
                <a:latin typeface="Arial"/>
                <a:ea typeface="Verdana"/>
                <a:cs typeface="Arial"/>
              </a:rPr>
              <a:t>SmartyGrants</a:t>
            </a:r>
            <a:endParaRPr lang="en-AU" sz="2400" b="1" dirty="0">
              <a:solidFill>
                <a:schemeClr val="tx1"/>
              </a:solidFill>
              <a:latin typeface="Arial"/>
              <a:ea typeface="Verdana"/>
              <a:cs typeface="Arial"/>
            </a:endParaRPr>
          </a:p>
          <a:p>
            <a:pPr marL="342900" indent="-342900">
              <a:buFont typeface="Arial" panose="020B0604020202020204" pitchFamily="34" charset="0"/>
              <a:buChar char="•"/>
            </a:pPr>
            <a:r>
              <a:rPr lang="en-AU" sz="2400" dirty="0">
                <a:solidFill>
                  <a:schemeClr val="tx1"/>
                </a:solidFill>
              </a:rPr>
              <a:t>Community Connection Grant </a:t>
            </a:r>
            <a:r>
              <a:rPr lang="en-AU" sz="2400" b="1" dirty="0">
                <a:solidFill>
                  <a:schemeClr val="tx1"/>
                </a:solidFill>
              </a:rPr>
              <a:t>Guidelines</a:t>
            </a:r>
            <a:endParaRPr lang="en-AU" dirty="0"/>
          </a:p>
          <a:p>
            <a:pPr marL="342900" indent="-342900">
              <a:buFont typeface="Arial" panose="020B0604020202020204" pitchFamily="34" charset="0"/>
              <a:buChar char="•"/>
            </a:pPr>
            <a:r>
              <a:rPr lang="en-AU" sz="2400" dirty="0">
                <a:solidFill>
                  <a:schemeClr val="tx1"/>
                </a:solidFill>
                <a:latin typeface="Arial"/>
                <a:ea typeface="Verdana"/>
                <a:cs typeface="Arial"/>
              </a:rPr>
              <a:t>Find more grants through </a:t>
            </a:r>
            <a:r>
              <a:rPr lang="en-AU" sz="2400" b="1" dirty="0">
                <a:solidFill>
                  <a:schemeClr val="tx1"/>
                </a:solidFill>
                <a:latin typeface="Arial"/>
                <a:ea typeface="Verdana"/>
                <a:cs typeface="Arial"/>
              </a:rPr>
              <a:t>Latrobe Grant Guru</a:t>
            </a:r>
          </a:p>
          <a:p>
            <a:pPr marL="342900" indent="-342900">
              <a:buFont typeface="Arial" panose="020B0604020202020204" pitchFamily="34" charset="0"/>
              <a:buChar char="•"/>
            </a:pPr>
            <a:r>
              <a:rPr lang="en-AU" sz="2400" dirty="0">
                <a:solidFill>
                  <a:schemeClr val="tx1"/>
                </a:solidFill>
              </a:rPr>
              <a:t>Links to upcoming grant writing workshops</a:t>
            </a:r>
          </a:p>
          <a:p>
            <a:endParaRPr lang="en-AU" sz="1400" dirty="0">
              <a:solidFill>
                <a:schemeClr val="tx1"/>
              </a:solidFill>
            </a:endParaRPr>
          </a:p>
          <a:p>
            <a:endParaRPr lang="en-AU" dirty="0"/>
          </a:p>
          <a:p>
            <a:endParaRPr lang="en-AU" dirty="0"/>
          </a:p>
          <a:p>
            <a:endParaRPr lang="en-AU" dirty="0"/>
          </a:p>
        </p:txBody>
      </p:sp>
    </p:spTree>
    <p:extLst>
      <p:ext uri="{BB962C8B-B14F-4D97-AF65-F5344CB8AC3E}">
        <p14:creationId xmlns:p14="http://schemas.microsoft.com/office/powerpoint/2010/main" val="2751978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9F59AEB-A2ED-4A25-90CC-BE06329DCDD0}"/>
              </a:ext>
            </a:extLst>
          </p:cNvPr>
          <p:cNvSpPr>
            <a:spLocks noGrp="1"/>
          </p:cNvSpPr>
          <p:nvPr>
            <p:ph type="title"/>
          </p:nvPr>
        </p:nvSpPr>
        <p:spPr>
          <a:xfrm>
            <a:off x="2419000" y="331492"/>
            <a:ext cx="3225896" cy="1068280"/>
          </a:xfrm>
        </p:spPr>
        <p:txBody>
          <a:bodyPr/>
          <a:lstStyle/>
          <a:p>
            <a:r>
              <a:rPr lang="en-AU"/>
              <a:t>Contact Details </a:t>
            </a:r>
          </a:p>
        </p:txBody>
      </p:sp>
      <p:sp>
        <p:nvSpPr>
          <p:cNvPr id="6" name="TextBox 5">
            <a:extLst>
              <a:ext uri="{FF2B5EF4-FFF2-40B4-BE49-F238E27FC236}">
                <a16:creationId xmlns:a16="http://schemas.microsoft.com/office/drawing/2014/main" id="{CF17546E-5E1F-4D81-A58C-B0F0CA0D7199}"/>
              </a:ext>
            </a:extLst>
          </p:cNvPr>
          <p:cNvSpPr txBox="1"/>
          <p:nvPr/>
        </p:nvSpPr>
        <p:spPr>
          <a:xfrm>
            <a:off x="394117" y="1399772"/>
            <a:ext cx="4257232" cy="4216539"/>
          </a:xfrm>
          <a:prstGeom prst="rect">
            <a:avLst/>
          </a:prstGeom>
        </p:spPr>
        <p:txBody>
          <a:bodyPr wrap="square" rtlCol="0">
            <a:spAutoFit/>
          </a:bodyPr>
          <a:lstStyle/>
          <a:p>
            <a:endParaRPr lang="en-AU" sz="1400" i="1">
              <a:latin typeface="Arial" panose="020B0604020202020204" pitchFamily="34" charset="0"/>
              <a:cs typeface="Arial" panose="020B0604020202020204" pitchFamily="34" charset="0"/>
            </a:endParaRPr>
          </a:p>
          <a:p>
            <a:endParaRPr lang="en-AU" sz="1400" i="1">
              <a:latin typeface="Arial" panose="020B0604020202020204" pitchFamily="34" charset="0"/>
              <a:cs typeface="Arial" panose="020B0604020202020204" pitchFamily="34" charset="0"/>
            </a:endParaRPr>
          </a:p>
          <a:p>
            <a:r>
              <a:rPr lang="en-AU" sz="2000" b="1">
                <a:latin typeface="Arial" panose="020B0604020202020204" pitchFamily="34" charset="0"/>
                <a:cs typeface="Arial" panose="020B0604020202020204" pitchFamily="34" charset="0"/>
              </a:rPr>
              <a:t>Hannah</a:t>
            </a:r>
            <a:r>
              <a:rPr lang="en-AU" sz="2000">
                <a:latin typeface="Arial" panose="020B0604020202020204" pitchFamily="34" charset="0"/>
                <a:cs typeface="Arial" panose="020B0604020202020204" pitchFamily="34" charset="0"/>
              </a:rPr>
              <a:t> </a:t>
            </a:r>
          </a:p>
          <a:p>
            <a:r>
              <a:rPr lang="en-AU" sz="2000">
                <a:latin typeface="Arial" panose="020B0604020202020204" pitchFamily="34" charset="0"/>
                <a:cs typeface="Arial" panose="020B0604020202020204" pitchFamily="34" charset="0"/>
              </a:rPr>
              <a:t>Social Inclusion Project Officer </a:t>
            </a:r>
          </a:p>
          <a:p>
            <a:endParaRPr lang="en-AU" sz="2000">
              <a:latin typeface="Arial" panose="020B0604020202020204" pitchFamily="34" charset="0"/>
              <a:cs typeface="Arial" panose="020B0604020202020204" pitchFamily="34" charset="0"/>
            </a:endParaRPr>
          </a:p>
          <a:p>
            <a:r>
              <a:rPr lang="en-AU" sz="2000" b="1">
                <a:latin typeface="Arial" panose="020B0604020202020204" pitchFamily="34" charset="0"/>
                <a:cs typeface="Arial" panose="020B0604020202020204" pitchFamily="34" charset="0"/>
              </a:rPr>
              <a:t>Nic</a:t>
            </a:r>
          </a:p>
          <a:p>
            <a:r>
              <a:rPr lang="en-AU" sz="2000">
                <a:latin typeface="Arial" panose="020B0604020202020204" pitchFamily="34" charset="0"/>
                <a:cs typeface="Arial" panose="020B0604020202020204" pitchFamily="34" charset="0"/>
              </a:rPr>
              <a:t>Grants Admin Officer </a:t>
            </a:r>
          </a:p>
          <a:p>
            <a:endParaRPr lang="en-AU" sz="2000">
              <a:latin typeface="Arial" panose="020B0604020202020204" pitchFamily="34" charset="0"/>
              <a:cs typeface="Arial" panose="020B0604020202020204" pitchFamily="34" charset="0"/>
            </a:endParaRPr>
          </a:p>
          <a:p>
            <a:endParaRPr lang="en-AU" sz="2000">
              <a:latin typeface="Arial" panose="020B0604020202020204" pitchFamily="34" charset="0"/>
              <a:cs typeface="Arial" panose="020B0604020202020204" pitchFamily="34" charset="0"/>
            </a:endParaRPr>
          </a:p>
          <a:p>
            <a:endParaRPr lang="en-AU" sz="2000">
              <a:latin typeface="Arial" panose="020B0604020202020204" pitchFamily="34" charset="0"/>
              <a:cs typeface="Arial" panose="020B0604020202020204" pitchFamily="34" charset="0"/>
            </a:endParaRPr>
          </a:p>
          <a:p>
            <a:r>
              <a:rPr lang="en-AU" sz="2000">
                <a:latin typeface="Arial" panose="020B0604020202020204" pitchFamily="34" charset="0"/>
                <a:cs typeface="Arial" panose="020B0604020202020204" pitchFamily="34" charset="0"/>
              </a:rPr>
              <a:t>	1300 367 700</a:t>
            </a:r>
          </a:p>
          <a:p>
            <a:endParaRPr lang="en-AU" sz="2000">
              <a:latin typeface="Arial" panose="020B0604020202020204" pitchFamily="34" charset="0"/>
              <a:cs typeface="Arial" panose="020B0604020202020204" pitchFamily="34" charset="0"/>
            </a:endParaRPr>
          </a:p>
          <a:p>
            <a:endParaRPr lang="en-AU" sz="2000">
              <a:latin typeface="Arial" panose="020B0604020202020204" pitchFamily="34" charset="0"/>
              <a:cs typeface="Arial" panose="020B0604020202020204" pitchFamily="34" charset="0"/>
            </a:endParaRPr>
          </a:p>
          <a:p>
            <a:r>
              <a:rPr lang="en-AU" sz="2000">
                <a:latin typeface="Arial" panose="020B0604020202020204" pitchFamily="34" charset="0"/>
                <a:cs typeface="Arial" panose="020B0604020202020204" pitchFamily="34" charset="0"/>
              </a:rPr>
              <a:t>	SIAG@latobe.vic.gov.au </a:t>
            </a:r>
          </a:p>
        </p:txBody>
      </p:sp>
      <p:pic>
        <p:nvPicPr>
          <p:cNvPr id="9" name="Graphic 8" descr="Address Book outline">
            <a:extLst>
              <a:ext uri="{FF2B5EF4-FFF2-40B4-BE49-F238E27FC236}">
                <a16:creationId xmlns:a16="http://schemas.microsoft.com/office/drawing/2014/main" id="{243D3F92-8C53-47E1-8AF8-447476B2B3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299900" y="1399772"/>
            <a:ext cx="2369879" cy="2369879"/>
          </a:xfrm>
          <a:prstGeom prst="rect">
            <a:avLst/>
          </a:prstGeom>
        </p:spPr>
      </p:pic>
      <p:pic>
        <p:nvPicPr>
          <p:cNvPr id="3" name="Graphic 2" descr="Speaker phone with solid fill">
            <a:extLst>
              <a:ext uri="{FF2B5EF4-FFF2-40B4-BE49-F238E27FC236}">
                <a16:creationId xmlns:a16="http://schemas.microsoft.com/office/drawing/2014/main" id="{CDC962C3-46E7-4842-BA38-D62A5EB4A16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4117" y="3921370"/>
            <a:ext cx="914400" cy="914400"/>
          </a:xfrm>
          <a:prstGeom prst="rect">
            <a:avLst/>
          </a:prstGeom>
        </p:spPr>
      </p:pic>
      <p:pic>
        <p:nvPicPr>
          <p:cNvPr id="11" name="Graphic 10" descr="Email with solid fill">
            <a:extLst>
              <a:ext uri="{FF2B5EF4-FFF2-40B4-BE49-F238E27FC236}">
                <a16:creationId xmlns:a16="http://schemas.microsoft.com/office/drawing/2014/main" id="{AF7F8B1C-C278-48B7-8EA6-6D611C131E2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94117" y="4765432"/>
            <a:ext cx="914400" cy="914400"/>
          </a:xfrm>
          <a:prstGeom prst="rect">
            <a:avLst/>
          </a:prstGeom>
        </p:spPr>
      </p:pic>
    </p:spTree>
    <p:extLst>
      <p:ext uri="{BB962C8B-B14F-4D97-AF65-F5344CB8AC3E}">
        <p14:creationId xmlns:p14="http://schemas.microsoft.com/office/powerpoint/2010/main" val="2766152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3B3485-0621-4BC8-A36D-A0BC5DDA0747}"/>
              </a:ext>
            </a:extLst>
          </p:cNvPr>
          <p:cNvSpPr>
            <a:spLocks noGrp="1"/>
          </p:cNvSpPr>
          <p:nvPr>
            <p:ph type="title"/>
          </p:nvPr>
        </p:nvSpPr>
        <p:spPr>
          <a:xfrm>
            <a:off x="566824" y="737032"/>
            <a:ext cx="6669471" cy="523220"/>
          </a:xfrm>
        </p:spPr>
        <p:txBody>
          <a:bodyPr lIns="91440" tIns="45720" rIns="91440" bIns="45720" anchor="t"/>
          <a:lstStyle/>
          <a:p>
            <a:r>
              <a:rPr lang="en-AU"/>
              <a:t>Questions? </a:t>
            </a:r>
          </a:p>
        </p:txBody>
      </p:sp>
      <p:pic>
        <p:nvPicPr>
          <p:cNvPr id="5" name="Graphic 4" descr="Questions with solid fill">
            <a:extLst>
              <a:ext uri="{FF2B5EF4-FFF2-40B4-BE49-F238E27FC236}">
                <a16:creationId xmlns:a16="http://schemas.microsoft.com/office/drawing/2014/main" id="{C4535489-FE40-4157-AACB-A1A686C10B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36354" y="1627873"/>
            <a:ext cx="4493095" cy="4493095"/>
          </a:xfrm>
          <a:prstGeom prst="rect">
            <a:avLst/>
          </a:prstGeom>
        </p:spPr>
      </p:pic>
    </p:spTree>
    <p:extLst>
      <p:ext uri="{BB962C8B-B14F-4D97-AF65-F5344CB8AC3E}">
        <p14:creationId xmlns:p14="http://schemas.microsoft.com/office/powerpoint/2010/main" val="4259431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5726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white outline of a country&#10;&#10;Description automatically generated">
            <a:extLst>
              <a:ext uri="{FF2B5EF4-FFF2-40B4-BE49-F238E27FC236}">
                <a16:creationId xmlns:a16="http://schemas.microsoft.com/office/drawing/2014/main" id="{6A303715-267A-2C64-570A-4D19027281D9}"/>
              </a:ext>
            </a:extLst>
          </p:cNvPr>
          <p:cNvPicPr>
            <a:picLocks noChangeAspect="1"/>
          </p:cNvPicPr>
          <p:nvPr/>
        </p:nvPicPr>
        <p:blipFill>
          <a:blip r:embed="rId3"/>
          <a:stretch>
            <a:fillRect/>
          </a:stretch>
        </p:blipFill>
        <p:spPr>
          <a:xfrm>
            <a:off x="189593" y="576097"/>
            <a:ext cx="7293931" cy="5595491"/>
          </a:xfrm>
          <a:prstGeom prst="rect">
            <a:avLst/>
          </a:prstGeom>
        </p:spPr>
      </p:pic>
    </p:spTree>
    <p:extLst>
      <p:ext uri="{BB962C8B-B14F-4D97-AF65-F5344CB8AC3E}">
        <p14:creationId xmlns:p14="http://schemas.microsoft.com/office/powerpoint/2010/main" val="3089020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6824" y="737032"/>
            <a:ext cx="6669471" cy="523220"/>
          </a:xfrm>
        </p:spPr>
        <p:txBody>
          <a:bodyPr lIns="91440" tIns="45720" rIns="91440" bIns="45720" anchor="t"/>
          <a:lstStyle/>
          <a:p>
            <a:r>
              <a:rPr lang="en-AU"/>
              <a:t>Overview</a:t>
            </a:r>
          </a:p>
        </p:txBody>
      </p:sp>
      <p:sp>
        <p:nvSpPr>
          <p:cNvPr id="5" name="TextBox 4">
            <a:extLst>
              <a:ext uri="{FF2B5EF4-FFF2-40B4-BE49-F238E27FC236}">
                <a16:creationId xmlns:a16="http://schemas.microsoft.com/office/drawing/2014/main" id="{BDE4EB83-9241-82D5-BB9C-E48D09F4FC07}"/>
              </a:ext>
            </a:extLst>
          </p:cNvPr>
          <p:cNvSpPr txBox="1"/>
          <p:nvPr/>
        </p:nvSpPr>
        <p:spPr>
          <a:xfrm>
            <a:off x="677760" y="1665133"/>
            <a:ext cx="6275774" cy="4455835"/>
          </a:xfrm>
          <a:prstGeom prst="rect">
            <a:avLst/>
          </a:prstGeom>
          <a:no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85800" indent="-685800">
              <a:lnSpc>
                <a:spcPct val="150000"/>
              </a:lnSpc>
              <a:buFont typeface="Arial"/>
              <a:buChar char="•"/>
            </a:pPr>
            <a:r>
              <a:rPr lang="en-GB" sz="2400">
                <a:latin typeface="Arial"/>
                <a:cs typeface="Arial"/>
              </a:rPr>
              <a:t>Community Connection Grant</a:t>
            </a:r>
            <a:endParaRPr lang="en-US">
              <a:cs typeface="Calibri"/>
            </a:endParaRPr>
          </a:p>
          <a:p>
            <a:pPr marL="685800" indent="-685800">
              <a:lnSpc>
                <a:spcPct val="150000"/>
              </a:lnSpc>
              <a:buFont typeface="Arial"/>
              <a:buChar char="•"/>
            </a:pPr>
            <a:r>
              <a:rPr lang="en-GB" sz="2400">
                <a:latin typeface="Arial"/>
                <a:cs typeface="Arial"/>
              </a:rPr>
              <a:t>Grant Eligibility </a:t>
            </a:r>
          </a:p>
          <a:p>
            <a:pPr marL="685800" indent="-685800">
              <a:lnSpc>
                <a:spcPct val="150000"/>
              </a:lnSpc>
              <a:buFont typeface="Arial"/>
              <a:buChar char="•"/>
            </a:pPr>
            <a:r>
              <a:rPr lang="en-GB" sz="2400">
                <a:latin typeface="Arial"/>
                <a:cs typeface="Arial"/>
              </a:rPr>
              <a:t>How to Apply</a:t>
            </a:r>
          </a:p>
          <a:p>
            <a:pPr marL="685800" indent="-685800">
              <a:lnSpc>
                <a:spcPct val="150000"/>
              </a:lnSpc>
              <a:buFont typeface="Arial"/>
              <a:buChar char="•"/>
            </a:pPr>
            <a:r>
              <a:rPr lang="en-GB" sz="2400">
                <a:latin typeface="Arial"/>
                <a:cs typeface="Arial"/>
              </a:rPr>
              <a:t>Assessment Process</a:t>
            </a:r>
          </a:p>
          <a:p>
            <a:pPr marL="685800" indent="-685800">
              <a:lnSpc>
                <a:spcPct val="150000"/>
              </a:lnSpc>
              <a:buFont typeface="Arial"/>
              <a:buChar char="•"/>
            </a:pPr>
            <a:r>
              <a:rPr lang="en-GB" sz="2400">
                <a:latin typeface="Arial"/>
                <a:cs typeface="Arial"/>
              </a:rPr>
              <a:t>Variations </a:t>
            </a:r>
          </a:p>
          <a:p>
            <a:pPr marL="685800" indent="-685800">
              <a:lnSpc>
                <a:spcPct val="150000"/>
              </a:lnSpc>
              <a:buFont typeface="Arial"/>
              <a:buChar char="•"/>
            </a:pPr>
            <a:r>
              <a:rPr lang="en-GB" sz="2400">
                <a:latin typeface="Arial"/>
                <a:cs typeface="Arial"/>
              </a:rPr>
              <a:t>Acquittals</a:t>
            </a:r>
          </a:p>
          <a:p>
            <a:pPr marL="685800" indent="-685800">
              <a:lnSpc>
                <a:spcPct val="150000"/>
              </a:lnSpc>
              <a:buFont typeface="Arial"/>
              <a:buChar char="•"/>
            </a:pPr>
            <a:r>
              <a:rPr lang="en-GB" sz="2400">
                <a:latin typeface="Arial"/>
                <a:cs typeface="Arial"/>
              </a:rPr>
              <a:t>Recap and Timeline </a:t>
            </a:r>
          </a:p>
          <a:p>
            <a:pPr marL="685800" indent="-685800">
              <a:lnSpc>
                <a:spcPct val="150000"/>
              </a:lnSpc>
              <a:buFont typeface="Arial"/>
              <a:buChar char="•"/>
            </a:pPr>
            <a:r>
              <a:rPr lang="en-GB" sz="2400">
                <a:latin typeface="Arial"/>
                <a:cs typeface="Arial"/>
              </a:rPr>
              <a:t>Questions </a:t>
            </a:r>
          </a:p>
        </p:txBody>
      </p:sp>
      <p:pic>
        <p:nvPicPr>
          <p:cNvPr id="6" name="Picture 5" descr="A clipboard with a check mark&#10;&#10;Description automatically generated">
            <a:extLst>
              <a:ext uri="{FF2B5EF4-FFF2-40B4-BE49-F238E27FC236}">
                <a16:creationId xmlns:a16="http://schemas.microsoft.com/office/drawing/2014/main" id="{3D39A16F-7CCA-EEDA-507D-CA9D1075EF4B}"/>
              </a:ext>
            </a:extLst>
          </p:cNvPr>
          <p:cNvPicPr>
            <a:picLocks noChangeAspect="1"/>
          </p:cNvPicPr>
          <p:nvPr/>
        </p:nvPicPr>
        <p:blipFill>
          <a:blip r:embed="rId3"/>
          <a:stretch>
            <a:fillRect/>
          </a:stretch>
        </p:blipFill>
        <p:spPr>
          <a:xfrm>
            <a:off x="5805616" y="4755292"/>
            <a:ext cx="1219200" cy="1219200"/>
          </a:xfrm>
          <a:prstGeom prst="rect">
            <a:avLst/>
          </a:prstGeom>
        </p:spPr>
      </p:pic>
      <p:pic>
        <p:nvPicPr>
          <p:cNvPr id="7" name="Picture 6" descr="A stack of blue coins&#10;&#10;Description automatically generated">
            <a:extLst>
              <a:ext uri="{FF2B5EF4-FFF2-40B4-BE49-F238E27FC236}">
                <a16:creationId xmlns:a16="http://schemas.microsoft.com/office/drawing/2014/main" id="{CC8FFD20-EA8E-B32F-FD53-64A4CAE735AC}"/>
              </a:ext>
            </a:extLst>
          </p:cNvPr>
          <p:cNvPicPr>
            <a:picLocks noChangeAspect="1"/>
          </p:cNvPicPr>
          <p:nvPr/>
        </p:nvPicPr>
        <p:blipFill>
          <a:blip r:embed="rId4"/>
          <a:stretch>
            <a:fillRect/>
          </a:stretch>
        </p:blipFill>
        <p:spPr>
          <a:xfrm>
            <a:off x="6001034" y="3321240"/>
            <a:ext cx="952500" cy="952500"/>
          </a:xfrm>
          <a:prstGeom prst="rect">
            <a:avLst/>
          </a:prstGeom>
        </p:spPr>
      </p:pic>
      <p:pic>
        <p:nvPicPr>
          <p:cNvPr id="8" name="Picture 7" descr="A yellow pencil in a square&#10;&#10;Description automatically generated">
            <a:extLst>
              <a:ext uri="{FF2B5EF4-FFF2-40B4-BE49-F238E27FC236}">
                <a16:creationId xmlns:a16="http://schemas.microsoft.com/office/drawing/2014/main" id="{3E821B45-6BA7-91CD-2BFE-0C457307D872}"/>
              </a:ext>
            </a:extLst>
          </p:cNvPr>
          <p:cNvPicPr>
            <a:picLocks noChangeAspect="1"/>
          </p:cNvPicPr>
          <p:nvPr/>
        </p:nvPicPr>
        <p:blipFill>
          <a:blip r:embed="rId5"/>
          <a:stretch>
            <a:fillRect/>
          </a:stretch>
        </p:blipFill>
        <p:spPr>
          <a:xfrm>
            <a:off x="5995370" y="1843299"/>
            <a:ext cx="958164" cy="854161"/>
          </a:xfrm>
          <a:prstGeom prst="rect">
            <a:avLst/>
          </a:prstGeom>
        </p:spPr>
      </p:pic>
    </p:spTree>
    <p:extLst>
      <p:ext uri="{BB962C8B-B14F-4D97-AF65-F5344CB8AC3E}">
        <p14:creationId xmlns:p14="http://schemas.microsoft.com/office/powerpoint/2010/main" val="1660486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278D7-26AC-4807-9F8B-12969777F30A}"/>
              </a:ext>
            </a:extLst>
          </p:cNvPr>
          <p:cNvSpPr>
            <a:spLocks noGrp="1"/>
          </p:cNvSpPr>
          <p:nvPr>
            <p:ph type="title"/>
          </p:nvPr>
        </p:nvSpPr>
        <p:spPr>
          <a:xfrm>
            <a:off x="2211304" y="489174"/>
            <a:ext cx="4154327" cy="583413"/>
          </a:xfrm>
        </p:spPr>
        <p:txBody>
          <a:bodyPr/>
          <a:lstStyle/>
          <a:p>
            <a:r>
              <a:rPr lang="en-AU"/>
              <a:t>Latrobe City Grants </a:t>
            </a:r>
          </a:p>
        </p:txBody>
      </p:sp>
      <p:graphicFrame>
        <p:nvGraphicFramePr>
          <p:cNvPr id="8" name="Diagram 7">
            <a:extLst>
              <a:ext uri="{FF2B5EF4-FFF2-40B4-BE49-F238E27FC236}">
                <a16:creationId xmlns:a16="http://schemas.microsoft.com/office/drawing/2014/main" id="{83FB10B4-FFB6-497B-9ABF-2856125A3D25}"/>
              </a:ext>
            </a:extLst>
          </p:cNvPr>
          <p:cNvGraphicFramePr/>
          <p:nvPr>
            <p:extLst>
              <p:ext uri="{D42A27DB-BD31-4B8C-83A1-F6EECF244321}">
                <p14:modId xmlns:p14="http://schemas.microsoft.com/office/powerpoint/2010/main" val="1444384977"/>
              </p:ext>
            </p:extLst>
          </p:nvPr>
        </p:nvGraphicFramePr>
        <p:xfrm>
          <a:off x="217804" y="1188889"/>
          <a:ext cx="7453446" cy="48882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42933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5C5EE0-C41D-4739-A5FD-C3B9D94D0921}"/>
              </a:ext>
            </a:extLst>
          </p:cNvPr>
          <p:cNvSpPr>
            <a:spLocks noGrp="1"/>
          </p:cNvSpPr>
          <p:nvPr>
            <p:ph type="title"/>
          </p:nvPr>
        </p:nvSpPr>
        <p:spPr>
          <a:xfrm>
            <a:off x="849457" y="371272"/>
            <a:ext cx="6669471" cy="523220"/>
          </a:xfrm>
        </p:spPr>
        <p:txBody>
          <a:bodyPr lIns="91440" tIns="45720" rIns="91440" bIns="45720" anchor="t"/>
          <a:lstStyle/>
          <a:p>
            <a:r>
              <a:rPr lang="en-AU"/>
              <a:t>Community Connections Grant</a:t>
            </a:r>
          </a:p>
        </p:txBody>
      </p:sp>
      <p:sp>
        <p:nvSpPr>
          <p:cNvPr id="5" name="TextBox 4">
            <a:extLst>
              <a:ext uri="{FF2B5EF4-FFF2-40B4-BE49-F238E27FC236}">
                <a16:creationId xmlns:a16="http://schemas.microsoft.com/office/drawing/2014/main" id="{678040D7-7548-4219-AF1E-8C6F9C1A5C19}"/>
              </a:ext>
            </a:extLst>
          </p:cNvPr>
          <p:cNvSpPr txBox="1"/>
          <p:nvPr/>
        </p:nvSpPr>
        <p:spPr>
          <a:xfrm>
            <a:off x="332908" y="924644"/>
            <a:ext cx="6136131" cy="57400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1100" i="1"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GB" sz="2800" dirty="0">
                <a:latin typeface="Arial" panose="020B0604020202020204" pitchFamily="34" charset="0"/>
                <a:cs typeface="Arial" panose="020B0604020202020204" pitchFamily="34" charset="0"/>
              </a:rPr>
              <a:t>Up to $5,000</a:t>
            </a:r>
          </a:p>
          <a:p>
            <a:pPr marL="571500" indent="-571500" algn="l">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GB" sz="2800" dirty="0">
                <a:latin typeface="Arial" panose="020B0604020202020204" pitchFamily="34" charset="0"/>
                <a:cs typeface="Arial" panose="020B0604020202020204" pitchFamily="34" charset="0"/>
              </a:rPr>
              <a:t>Focus on Social Inclusion, </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Connection and Equity </a:t>
            </a:r>
          </a:p>
          <a:p>
            <a:pPr marL="571500" indent="-571500" algn="l">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GB" sz="2800" dirty="0">
                <a:latin typeface="Arial" panose="020B0604020202020204" pitchFamily="34" charset="0"/>
                <a:cs typeface="Arial" panose="020B0604020202020204" pitchFamily="34" charset="0"/>
              </a:rPr>
              <a:t>Long Term Sustainability </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of Impact</a:t>
            </a:r>
          </a:p>
          <a:p>
            <a:pPr marL="571500" indent="-571500" algn="l">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GB" sz="2800" dirty="0">
                <a:latin typeface="Arial" panose="020B0604020202020204" pitchFamily="34" charset="0"/>
                <a:cs typeface="Arial" panose="020B0604020202020204" pitchFamily="34" charset="0"/>
              </a:rPr>
              <a:t>Rolling Grant Rounds</a:t>
            </a:r>
          </a:p>
          <a:p>
            <a:pPr marL="571500" indent="-571500" algn="l">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GB" sz="2800" dirty="0">
                <a:latin typeface="Arial"/>
                <a:cs typeface="Arial"/>
              </a:rPr>
              <a:t>20% &gt; Aboriginal and Torres </a:t>
            </a:r>
            <a:br>
              <a:rPr lang="en-GB" sz="2800" dirty="0">
                <a:latin typeface="Arial" panose="020B0604020202020204" pitchFamily="34" charset="0"/>
                <a:cs typeface="Arial" panose="020B0604020202020204" pitchFamily="34" charset="0"/>
              </a:rPr>
            </a:br>
            <a:r>
              <a:rPr lang="en-GB" sz="2800" dirty="0">
                <a:latin typeface="Arial"/>
                <a:cs typeface="Arial"/>
              </a:rPr>
              <a:t>Strait Islander Projects  </a:t>
            </a:r>
            <a:endParaRPr lang="en-GB" sz="2400" dirty="0">
              <a:latin typeface="Arial" panose="020B0604020202020204" pitchFamily="34" charset="0"/>
              <a:cs typeface="Arial" panose="020B0604020202020204" pitchFamily="34" charset="0"/>
            </a:endParaRPr>
          </a:p>
          <a:p>
            <a:pPr algn="l"/>
            <a:endParaRPr lang="en-GB" sz="2000" dirty="0">
              <a:latin typeface="Arial" panose="020B0604020202020204" pitchFamily="34" charset="0"/>
              <a:cs typeface="Arial" panose="020B0604020202020204" pitchFamily="34" charset="0"/>
            </a:endParaRPr>
          </a:p>
        </p:txBody>
      </p:sp>
      <p:pic>
        <p:nvPicPr>
          <p:cNvPr id="3" name="Graphic 2" descr="Daily calendar with solid fill">
            <a:extLst>
              <a:ext uri="{FF2B5EF4-FFF2-40B4-BE49-F238E27FC236}">
                <a16:creationId xmlns:a16="http://schemas.microsoft.com/office/drawing/2014/main" id="{E11C8FB4-60D6-492A-8743-246D13A281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64674" y="4171844"/>
            <a:ext cx="914400" cy="914400"/>
          </a:xfrm>
          <a:prstGeom prst="rect">
            <a:avLst/>
          </a:prstGeom>
        </p:spPr>
      </p:pic>
      <p:pic>
        <p:nvPicPr>
          <p:cNvPr id="7" name="Graphic 6" descr="Share with solid fill">
            <a:extLst>
              <a:ext uri="{FF2B5EF4-FFF2-40B4-BE49-F238E27FC236}">
                <a16:creationId xmlns:a16="http://schemas.microsoft.com/office/drawing/2014/main" id="{332D380A-2F24-4151-A989-62410AF61DC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64674" y="2993990"/>
            <a:ext cx="914400" cy="914400"/>
          </a:xfrm>
          <a:prstGeom prst="rect">
            <a:avLst/>
          </a:prstGeom>
        </p:spPr>
      </p:pic>
      <p:pic>
        <p:nvPicPr>
          <p:cNvPr id="9" name="Graphic 8" descr="Cycle with people with solid fill">
            <a:extLst>
              <a:ext uri="{FF2B5EF4-FFF2-40B4-BE49-F238E27FC236}">
                <a16:creationId xmlns:a16="http://schemas.microsoft.com/office/drawing/2014/main" id="{37B780EF-2CDD-4915-8EFF-5AA5A52B632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364674" y="1959317"/>
            <a:ext cx="914400" cy="914400"/>
          </a:xfrm>
          <a:prstGeom prst="rect">
            <a:avLst/>
          </a:prstGeom>
        </p:spPr>
      </p:pic>
      <p:pic>
        <p:nvPicPr>
          <p:cNvPr id="13" name="Graphic 12" descr="Coins with solid fill">
            <a:extLst>
              <a:ext uri="{FF2B5EF4-FFF2-40B4-BE49-F238E27FC236}">
                <a16:creationId xmlns:a16="http://schemas.microsoft.com/office/drawing/2014/main" id="{D230B0EB-1310-469C-98F9-60EFB96FE60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364674" y="924644"/>
            <a:ext cx="914400" cy="914400"/>
          </a:xfrm>
          <a:prstGeom prst="rect">
            <a:avLst/>
          </a:prstGeom>
        </p:spPr>
      </p:pic>
      <p:pic>
        <p:nvPicPr>
          <p:cNvPr id="14" name="Graphic 13" descr="Australia with solid fill">
            <a:extLst>
              <a:ext uri="{FF2B5EF4-FFF2-40B4-BE49-F238E27FC236}">
                <a16:creationId xmlns:a16="http://schemas.microsoft.com/office/drawing/2014/main" id="{64059422-DEA7-44BA-9C7E-F99E7657C464}"/>
              </a:ext>
            </a:extLst>
          </p:cNvPr>
          <p:cNvPicPr>
            <a:picLocks noChangeAspect="1"/>
          </p:cNvPicPr>
          <p:nvPr/>
        </p:nvPicPr>
        <p:blipFill rotWithShape="1">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t="28307" r="38178" b="17462"/>
          <a:stretch/>
        </p:blipFill>
        <p:spPr>
          <a:xfrm>
            <a:off x="6236656" y="5301692"/>
            <a:ext cx="1042418" cy="914401"/>
          </a:xfrm>
          <a:prstGeom prst="rect">
            <a:avLst/>
          </a:prstGeom>
        </p:spPr>
      </p:pic>
    </p:spTree>
    <p:extLst>
      <p:ext uri="{BB962C8B-B14F-4D97-AF65-F5344CB8AC3E}">
        <p14:creationId xmlns:p14="http://schemas.microsoft.com/office/powerpoint/2010/main" val="303237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36270A39-E67D-47BE-B766-A9BF11DAB483}"/>
              </a:ext>
            </a:extLst>
          </p:cNvPr>
          <p:cNvSpPr>
            <a:spLocks noGrp="1"/>
          </p:cNvSpPr>
          <p:nvPr>
            <p:ph type="title"/>
          </p:nvPr>
        </p:nvSpPr>
        <p:spPr>
          <a:xfrm>
            <a:off x="1079135" y="447968"/>
            <a:ext cx="5832648" cy="648072"/>
          </a:xfrm>
        </p:spPr>
        <p:txBody>
          <a:bodyPr/>
          <a:lstStyle/>
          <a:p>
            <a:r>
              <a:rPr lang="en-AU"/>
              <a:t>Eligibility – Who Can Apply?</a:t>
            </a:r>
          </a:p>
        </p:txBody>
      </p:sp>
      <p:sp>
        <p:nvSpPr>
          <p:cNvPr id="14" name="Subtitle 2">
            <a:extLst>
              <a:ext uri="{FF2B5EF4-FFF2-40B4-BE49-F238E27FC236}">
                <a16:creationId xmlns:a16="http://schemas.microsoft.com/office/drawing/2014/main" id="{F911051B-19B8-4589-A645-AF82213923CA}"/>
              </a:ext>
            </a:extLst>
          </p:cNvPr>
          <p:cNvSpPr>
            <a:spLocks noGrp="1"/>
          </p:cNvSpPr>
          <p:nvPr>
            <p:ph type="subTitle" idx="1"/>
          </p:nvPr>
        </p:nvSpPr>
        <p:spPr>
          <a:xfrm>
            <a:off x="164735" y="1262654"/>
            <a:ext cx="7554911" cy="4889244"/>
          </a:xfrm>
        </p:spPr>
        <p:txBody>
          <a:bodyPr lIns="91440" tIns="45720" rIns="91440" bIns="45720" anchor="t"/>
          <a:lstStyle/>
          <a:p>
            <a:pPr marL="457200" indent="-457200">
              <a:buChar char="•"/>
            </a:pPr>
            <a:r>
              <a:rPr lang="en-AU" sz="2400">
                <a:solidFill>
                  <a:schemeClr val="tx1"/>
                </a:solidFill>
                <a:latin typeface="Arial"/>
                <a:ea typeface="Verdana"/>
                <a:cs typeface="Arial"/>
              </a:rPr>
              <a:t>Be a not-for-profit &amp; incorporated body OR use a auspice </a:t>
            </a:r>
          </a:p>
          <a:p>
            <a:pPr marL="457200" indent="-457200">
              <a:buChar char="•"/>
            </a:pPr>
            <a:endParaRPr lang="en-AU" sz="2400">
              <a:solidFill>
                <a:schemeClr val="tx1"/>
              </a:solidFill>
              <a:latin typeface="Arial"/>
              <a:ea typeface="Verdana"/>
              <a:cs typeface="Arial"/>
            </a:endParaRPr>
          </a:p>
          <a:p>
            <a:pPr marL="457200" indent="-457200">
              <a:buChar char="•"/>
            </a:pPr>
            <a:r>
              <a:rPr lang="en-AU" sz="2400">
                <a:solidFill>
                  <a:schemeClr val="tx1"/>
                </a:solidFill>
                <a:latin typeface="Arial"/>
                <a:ea typeface="Verdana"/>
                <a:cs typeface="Arial"/>
              </a:rPr>
              <a:t>Have no outstanding debts to Latrobe City Council. </a:t>
            </a:r>
          </a:p>
          <a:p>
            <a:pPr marL="457200" indent="-457200">
              <a:buChar char="•"/>
            </a:pPr>
            <a:endParaRPr lang="en-AU" sz="2400">
              <a:solidFill>
                <a:schemeClr val="tx1"/>
              </a:solidFill>
              <a:latin typeface="Arial"/>
              <a:ea typeface="Verdana"/>
              <a:cs typeface="Arial"/>
            </a:endParaRPr>
          </a:p>
          <a:p>
            <a:pPr marL="457200" indent="-457200">
              <a:buChar char="•"/>
            </a:pPr>
            <a:r>
              <a:rPr lang="en-AU" sz="2400">
                <a:solidFill>
                  <a:schemeClr val="tx1"/>
                </a:solidFill>
                <a:latin typeface="Arial"/>
                <a:ea typeface="Verdana"/>
                <a:cs typeface="Arial"/>
              </a:rPr>
              <a:t>Hold appropriate public liability insurance</a:t>
            </a:r>
          </a:p>
          <a:p>
            <a:pPr marL="457200" indent="-457200">
              <a:buChar char="•"/>
            </a:pPr>
            <a:endParaRPr lang="en-AU" sz="2400">
              <a:solidFill>
                <a:schemeClr val="tx1"/>
              </a:solidFill>
            </a:endParaRPr>
          </a:p>
          <a:p>
            <a:pPr marL="457200" indent="-457200">
              <a:buChar char="•"/>
            </a:pPr>
            <a:r>
              <a:rPr lang="en-AU" sz="2400">
                <a:solidFill>
                  <a:schemeClr val="tx1"/>
                </a:solidFill>
                <a:latin typeface="Arial"/>
                <a:ea typeface="Verdana"/>
                <a:cs typeface="Arial"/>
              </a:rPr>
              <a:t>Physically operate and be registered within the municipality of Latrobe City.</a:t>
            </a:r>
          </a:p>
          <a:p>
            <a:pPr marL="457200" indent="-457200">
              <a:buChar char="•"/>
            </a:pPr>
            <a:endParaRPr lang="en-AU" sz="2400">
              <a:solidFill>
                <a:schemeClr val="tx1"/>
              </a:solidFill>
              <a:latin typeface="Arial"/>
              <a:ea typeface="Verdana"/>
              <a:cs typeface="Arial"/>
            </a:endParaRPr>
          </a:p>
          <a:p>
            <a:pPr marL="457200" lvl="0" indent="-457200">
              <a:buChar char="•"/>
            </a:pPr>
            <a:r>
              <a:rPr lang="en-AU" sz="2400">
                <a:solidFill>
                  <a:schemeClr val="tx1"/>
                </a:solidFill>
                <a:latin typeface="Arial"/>
                <a:ea typeface="Verdana"/>
                <a:cs typeface="Arial"/>
              </a:rPr>
              <a:t>Be able to provide a satisfactory budget and quotes</a:t>
            </a:r>
            <a:endParaRPr lang="en-AU" sz="2400">
              <a:solidFill>
                <a:schemeClr val="tx1"/>
              </a:solidFill>
            </a:endParaRPr>
          </a:p>
          <a:p>
            <a:pPr marL="171450" indent="-171450">
              <a:buChar char="•"/>
            </a:pPr>
            <a:endParaRPr lang="en-AU" sz="2400">
              <a:solidFill>
                <a:schemeClr val="tx1"/>
              </a:solidFill>
            </a:endParaRPr>
          </a:p>
          <a:p>
            <a:endParaRPr lang="en-AU">
              <a:solidFill>
                <a:schemeClr val="tx1"/>
              </a:solidFill>
            </a:endParaRPr>
          </a:p>
        </p:txBody>
      </p:sp>
      <p:pic>
        <p:nvPicPr>
          <p:cNvPr id="9" name="Graphic 8" descr="User with solid fill">
            <a:extLst>
              <a:ext uri="{FF2B5EF4-FFF2-40B4-BE49-F238E27FC236}">
                <a16:creationId xmlns:a16="http://schemas.microsoft.com/office/drawing/2014/main" id="{DB440E85-618B-43CE-85C8-E37B0731021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91939" y="199530"/>
            <a:ext cx="896510" cy="896510"/>
          </a:xfrm>
          <a:prstGeom prst="rect">
            <a:avLst/>
          </a:prstGeom>
        </p:spPr>
      </p:pic>
      <p:pic>
        <p:nvPicPr>
          <p:cNvPr id="4" name="Graphic 3" descr="Badge Tick with solid fill">
            <a:extLst>
              <a:ext uri="{FF2B5EF4-FFF2-40B4-BE49-F238E27FC236}">
                <a16:creationId xmlns:a16="http://schemas.microsoft.com/office/drawing/2014/main" id="{B99BC08D-AC40-476E-B1E2-047E749F187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64735" y="231996"/>
            <a:ext cx="914400" cy="914400"/>
          </a:xfrm>
          <a:prstGeom prst="rect">
            <a:avLst/>
          </a:prstGeom>
        </p:spPr>
      </p:pic>
    </p:spTree>
    <p:extLst>
      <p:ext uri="{BB962C8B-B14F-4D97-AF65-F5344CB8AC3E}">
        <p14:creationId xmlns:p14="http://schemas.microsoft.com/office/powerpoint/2010/main" val="98052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B9C1047-93E0-48C0-9C95-35E63348EDC8}"/>
              </a:ext>
            </a:extLst>
          </p:cNvPr>
          <p:cNvSpPr>
            <a:spLocks noGrp="1"/>
          </p:cNvSpPr>
          <p:nvPr>
            <p:ph type="title"/>
          </p:nvPr>
        </p:nvSpPr>
        <p:spPr>
          <a:xfrm>
            <a:off x="1805914" y="199492"/>
            <a:ext cx="4176464" cy="576064"/>
          </a:xfrm>
        </p:spPr>
        <p:txBody>
          <a:bodyPr/>
          <a:lstStyle/>
          <a:p>
            <a:r>
              <a:rPr lang="en-AU"/>
              <a:t>Ineligible Applicants</a:t>
            </a:r>
          </a:p>
        </p:txBody>
      </p:sp>
      <p:sp>
        <p:nvSpPr>
          <p:cNvPr id="6" name="Subtitle 2">
            <a:extLst>
              <a:ext uri="{FF2B5EF4-FFF2-40B4-BE49-F238E27FC236}">
                <a16:creationId xmlns:a16="http://schemas.microsoft.com/office/drawing/2014/main" id="{27FB672D-FDE7-4F18-9341-44618A4F3E47}"/>
              </a:ext>
            </a:extLst>
          </p:cNvPr>
          <p:cNvSpPr>
            <a:spLocks noGrp="1"/>
          </p:cNvSpPr>
          <p:nvPr>
            <p:ph type="subTitle" idx="1"/>
          </p:nvPr>
        </p:nvSpPr>
        <p:spPr>
          <a:xfrm>
            <a:off x="329749" y="1144290"/>
            <a:ext cx="7653665" cy="5514218"/>
          </a:xfrm>
        </p:spPr>
        <p:txBody>
          <a:bodyPr/>
          <a:lstStyle/>
          <a:p>
            <a:pPr marL="171450" indent="-171450">
              <a:buFont typeface="Arial" panose="020B0604020202020204" pitchFamily="34" charset="0"/>
              <a:buChar char="•"/>
            </a:pPr>
            <a:r>
              <a:rPr lang="en-AU" sz="2400">
                <a:solidFill>
                  <a:schemeClr val="tx1"/>
                </a:solidFill>
                <a:latin typeface="Arial"/>
                <a:ea typeface="Verdana"/>
                <a:cs typeface="Arial"/>
              </a:rPr>
              <a:t>State and Federal Government departments, agencies and authorities.</a:t>
            </a:r>
          </a:p>
          <a:p>
            <a:r>
              <a:rPr lang="en-AU" sz="2400">
                <a:solidFill>
                  <a:schemeClr val="tx1"/>
                </a:solidFill>
                <a:latin typeface="Arial"/>
                <a:ea typeface="Verdana"/>
                <a:cs typeface="Arial"/>
              </a:rPr>
              <a:t> </a:t>
            </a:r>
          </a:p>
          <a:p>
            <a:pPr marL="171450" indent="-171450">
              <a:buFont typeface="Arial" panose="020B0604020202020204" pitchFamily="34" charset="0"/>
              <a:buChar char="•"/>
            </a:pPr>
            <a:r>
              <a:rPr lang="en-AU" sz="2400">
                <a:solidFill>
                  <a:schemeClr val="tx1"/>
                </a:solidFill>
                <a:latin typeface="Arial"/>
                <a:ea typeface="Verdana"/>
                <a:cs typeface="Arial"/>
              </a:rPr>
              <a:t>Applicants who have an open acquittal forms.</a:t>
            </a:r>
          </a:p>
          <a:p>
            <a:endParaRPr lang="en-AU" sz="2400">
              <a:solidFill>
                <a:schemeClr val="tx1"/>
              </a:solidFill>
              <a:latin typeface="Arial"/>
              <a:ea typeface="Verdana"/>
              <a:cs typeface="Arial"/>
            </a:endParaRPr>
          </a:p>
          <a:p>
            <a:pPr marL="171450" indent="-171450">
              <a:buFont typeface="Arial" panose="020B0604020202020204" pitchFamily="34" charset="0"/>
              <a:buChar char="•"/>
            </a:pPr>
            <a:r>
              <a:rPr lang="en-AU" sz="2400">
                <a:solidFill>
                  <a:schemeClr val="tx1"/>
                </a:solidFill>
                <a:latin typeface="Arial"/>
                <a:ea typeface="Verdana"/>
                <a:cs typeface="Arial"/>
              </a:rPr>
              <a:t>Any for-profit entity.</a:t>
            </a:r>
          </a:p>
          <a:p>
            <a:endParaRPr lang="en-AU" sz="2400">
              <a:solidFill>
                <a:schemeClr val="tx1"/>
              </a:solidFill>
              <a:latin typeface="Arial"/>
              <a:ea typeface="Verdana"/>
              <a:cs typeface="Arial"/>
            </a:endParaRPr>
          </a:p>
          <a:p>
            <a:pPr marL="171450" indent="-171450">
              <a:buFont typeface="Arial" panose="020B0604020202020204" pitchFamily="34" charset="0"/>
              <a:buChar char="•"/>
            </a:pPr>
            <a:r>
              <a:rPr lang="en-AU" sz="2400">
                <a:solidFill>
                  <a:schemeClr val="tx1"/>
                </a:solidFill>
                <a:latin typeface="Arial"/>
                <a:ea typeface="Verdana"/>
                <a:cs typeface="Arial"/>
              </a:rPr>
              <a:t>Community groups, organisations, or clubs that host or promote gambling.  </a:t>
            </a:r>
          </a:p>
          <a:p>
            <a:endParaRPr lang="en-AU" sz="2400">
              <a:solidFill>
                <a:schemeClr val="tx1"/>
              </a:solidFill>
              <a:latin typeface="Arial"/>
              <a:ea typeface="Verdana"/>
              <a:cs typeface="Arial"/>
            </a:endParaRPr>
          </a:p>
          <a:p>
            <a:pPr marL="171450" indent="-171450">
              <a:buFont typeface="Arial" panose="020B0604020202020204" pitchFamily="34" charset="0"/>
              <a:buChar char="•"/>
            </a:pPr>
            <a:r>
              <a:rPr lang="en-AU" sz="2400">
                <a:solidFill>
                  <a:schemeClr val="tx1"/>
                </a:solidFill>
                <a:latin typeface="Arial"/>
                <a:ea typeface="Verdana"/>
                <a:cs typeface="Arial"/>
              </a:rPr>
              <a:t>Companies limited by guarantee. </a:t>
            </a:r>
          </a:p>
          <a:p>
            <a:r>
              <a:rPr lang="en-AU" sz="2400">
                <a:solidFill>
                  <a:schemeClr val="tx1"/>
                </a:solidFill>
                <a:latin typeface="Arial"/>
                <a:ea typeface="Verdana"/>
                <a:cs typeface="Arial"/>
              </a:rPr>
              <a:t> </a:t>
            </a:r>
          </a:p>
          <a:p>
            <a:pPr marL="171450" indent="-171450">
              <a:buFont typeface="Arial" panose="020B0604020202020204" pitchFamily="34" charset="0"/>
              <a:buChar char="•"/>
            </a:pPr>
            <a:r>
              <a:rPr lang="en-AU" sz="2400">
                <a:solidFill>
                  <a:schemeClr val="tx1"/>
                </a:solidFill>
                <a:latin typeface="Arial"/>
                <a:ea typeface="Verdana"/>
                <a:cs typeface="Arial"/>
              </a:rPr>
              <a:t>Schools and educational institutions.  </a:t>
            </a:r>
          </a:p>
        </p:txBody>
      </p:sp>
      <p:pic>
        <p:nvPicPr>
          <p:cNvPr id="7" name="Graphic 6" descr="User with solid fill">
            <a:extLst>
              <a:ext uri="{FF2B5EF4-FFF2-40B4-BE49-F238E27FC236}">
                <a16:creationId xmlns:a16="http://schemas.microsoft.com/office/drawing/2014/main" id="{54346962-4E02-4926-96E5-20F006D37E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83314" y="0"/>
            <a:ext cx="914400" cy="914400"/>
          </a:xfrm>
          <a:prstGeom prst="rect">
            <a:avLst/>
          </a:prstGeom>
        </p:spPr>
      </p:pic>
      <p:pic>
        <p:nvPicPr>
          <p:cNvPr id="13" name="Graphic 12" descr="Checkbox Crossed with solid fill">
            <a:extLst>
              <a:ext uri="{FF2B5EF4-FFF2-40B4-BE49-F238E27FC236}">
                <a16:creationId xmlns:a16="http://schemas.microsoft.com/office/drawing/2014/main" id="{E9E72D5C-82FF-466C-A5FE-26758429A8A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0578" y="0"/>
            <a:ext cx="914400" cy="914400"/>
          </a:xfrm>
          <a:prstGeom prst="rect">
            <a:avLst/>
          </a:prstGeom>
        </p:spPr>
      </p:pic>
    </p:spTree>
    <p:extLst>
      <p:ext uri="{BB962C8B-B14F-4D97-AF65-F5344CB8AC3E}">
        <p14:creationId xmlns:p14="http://schemas.microsoft.com/office/powerpoint/2010/main" val="1792979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C0B6D-E61E-4939-B793-B2A383AA7D02}"/>
              </a:ext>
            </a:extLst>
          </p:cNvPr>
          <p:cNvSpPr>
            <a:spLocks noGrp="1"/>
          </p:cNvSpPr>
          <p:nvPr>
            <p:ph type="title"/>
          </p:nvPr>
        </p:nvSpPr>
        <p:spPr>
          <a:xfrm>
            <a:off x="2040119" y="339231"/>
            <a:ext cx="4464496" cy="525933"/>
          </a:xfrm>
        </p:spPr>
        <p:txBody>
          <a:bodyPr/>
          <a:lstStyle/>
          <a:p>
            <a:r>
              <a:rPr lang="en-AU"/>
              <a:t>Ineligible Expenditure </a:t>
            </a:r>
          </a:p>
        </p:txBody>
      </p:sp>
      <p:sp>
        <p:nvSpPr>
          <p:cNvPr id="3" name="Subtitle 2">
            <a:extLst>
              <a:ext uri="{FF2B5EF4-FFF2-40B4-BE49-F238E27FC236}">
                <a16:creationId xmlns:a16="http://schemas.microsoft.com/office/drawing/2014/main" id="{C5418D4C-BF69-4BF8-924D-9D9655C73124}"/>
              </a:ext>
            </a:extLst>
          </p:cNvPr>
          <p:cNvSpPr>
            <a:spLocks noGrp="1"/>
          </p:cNvSpPr>
          <p:nvPr>
            <p:ph type="subTitle" idx="1"/>
          </p:nvPr>
        </p:nvSpPr>
        <p:spPr>
          <a:xfrm>
            <a:off x="227211" y="1341861"/>
            <a:ext cx="8090312" cy="4968552"/>
          </a:xfrm>
        </p:spPr>
        <p:txBody>
          <a:bodyPr/>
          <a:lstStyle/>
          <a:p>
            <a:pPr marL="342900" indent="-342900">
              <a:buFont typeface="Arial" panose="020B0604020202020204" pitchFamily="34" charset="0"/>
              <a:buChar char="•"/>
            </a:pPr>
            <a:r>
              <a:rPr lang="en-AU" sz="2400">
                <a:solidFill>
                  <a:schemeClr val="tx1"/>
                </a:solidFill>
              </a:rPr>
              <a:t>Regular operational expenses, maintenance or repairs </a:t>
            </a:r>
          </a:p>
          <a:p>
            <a:endParaRPr lang="en-AU" sz="2400">
              <a:solidFill>
                <a:schemeClr val="tx1"/>
              </a:solidFill>
            </a:endParaRPr>
          </a:p>
          <a:p>
            <a:pPr marL="342900" indent="-342900">
              <a:buFont typeface="Arial" panose="020B0604020202020204" pitchFamily="34" charset="0"/>
              <a:buChar char="•"/>
            </a:pPr>
            <a:r>
              <a:rPr lang="en-AU" sz="2400">
                <a:solidFill>
                  <a:schemeClr val="tx1"/>
                </a:solidFill>
              </a:rPr>
              <a:t>For fundraising or purchasing trophies etc. </a:t>
            </a:r>
          </a:p>
          <a:p>
            <a:endParaRPr lang="en-AU" sz="2400">
              <a:solidFill>
                <a:schemeClr val="tx1"/>
              </a:solidFill>
            </a:endParaRPr>
          </a:p>
          <a:p>
            <a:pPr marL="342900" indent="-342900">
              <a:buFont typeface="Arial" panose="020B0604020202020204" pitchFamily="34" charset="0"/>
              <a:buChar char="•"/>
            </a:pPr>
            <a:r>
              <a:rPr lang="en-AU" sz="2400">
                <a:solidFill>
                  <a:schemeClr val="tx1"/>
                </a:solidFill>
              </a:rPr>
              <a:t>Promotes gambling or caters for alcohol, tobacco, e-cigarettes, firearms or fireworks. </a:t>
            </a:r>
          </a:p>
          <a:p>
            <a:endParaRPr lang="en-AU" sz="2400">
              <a:solidFill>
                <a:schemeClr val="tx1"/>
              </a:solidFill>
            </a:endParaRPr>
          </a:p>
          <a:p>
            <a:pPr marL="342900" indent="-342900">
              <a:buFont typeface="Arial" panose="020B0604020202020204" pitchFamily="34" charset="0"/>
              <a:buChar char="•"/>
            </a:pPr>
            <a:r>
              <a:rPr lang="en-AU" sz="2400">
                <a:solidFill>
                  <a:schemeClr val="tx1"/>
                </a:solidFill>
              </a:rPr>
              <a:t>Duplicates a current program or service </a:t>
            </a:r>
          </a:p>
          <a:p>
            <a:pPr marL="342900" indent="-342900">
              <a:buFont typeface="Arial" panose="020B0604020202020204" pitchFamily="34" charset="0"/>
              <a:buChar char="•"/>
            </a:pPr>
            <a:endParaRPr lang="en-AU" sz="2400">
              <a:solidFill>
                <a:schemeClr val="tx1"/>
              </a:solidFill>
            </a:endParaRPr>
          </a:p>
          <a:p>
            <a:pPr marL="342900" indent="-342900">
              <a:buFont typeface="Arial" panose="020B0604020202020204" pitchFamily="34" charset="0"/>
              <a:buChar char="•"/>
            </a:pPr>
            <a:r>
              <a:rPr lang="en-AU" sz="2400">
                <a:solidFill>
                  <a:schemeClr val="tx1"/>
                </a:solidFill>
              </a:rPr>
              <a:t>Has already been purchased, started or completed </a:t>
            </a:r>
          </a:p>
          <a:p>
            <a:pPr marL="342900" indent="-342900">
              <a:buFont typeface="Arial" panose="020B0604020202020204" pitchFamily="34" charset="0"/>
              <a:buChar char="•"/>
            </a:pPr>
            <a:endParaRPr lang="en-AU" sz="2400">
              <a:solidFill>
                <a:schemeClr val="tx1"/>
              </a:solidFill>
            </a:endParaRPr>
          </a:p>
          <a:p>
            <a:pPr marL="342900" indent="-342900">
              <a:buFont typeface="Arial" panose="020B0604020202020204" pitchFamily="34" charset="0"/>
              <a:buChar char="•"/>
            </a:pPr>
            <a:r>
              <a:rPr lang="en-AU" sz="2400">
                <a:solidFill>
                  <a:schemeClr val="tx1"/>
                </a:solidFill>
              </a:rPr>
              <a:t>Exclusively benefits applicant members </a:t>
            </a:r>
          </a:p>
          <a:p>
            <a:endParaRPr lang="en-AU"/>
          </a:p>
        </p:txBody>
      </p:sp>
      <p:pic>
        <p:nvPicPr>
          <p:cNvPr id="8" name="Graphic 7" descr="Checkbox Crossed with solid fill">
            <a:extLst>
              <a:ext uri="{FF2B5EF4-FFF2-40B4-BE49-F238E27FC236}">
                <a16:creationId xmlns:a16="http://schemas.microsoft.com/office/drawing/2014/main" id="{C1240F46-438C-4AC6-8CE0-41F2D45761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46740" y="144997"/>
            <a:ext cx="914400" cy="914400"/>
          </a:xfrm>
          <a:prstGeom prst="rect">
            <a:avLst/>
          </a:prstGeom>
        </p:spPr>
      </p:pic>
      <p:pic>
        <p:nvPicPr>
          <p:cNvPr id="9" name="Graphic 8" descr="Coins with solid fill">
            <a:extLst>
              <a:ext uri="{FF2B5EF4-FFF2-40B4-BE49-F238E27FC236}">
                <a16:creationId xmlns:a16="http://schemas.microsoft.com/office/drawing/2014/main" id="{0F20535A-6688-43AA-9D10-E15CDC2988D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583594" y="57074"/>
            <a:ext cx="914400" cy="914400"/>
          </a:xfrm>
          <a:prstGeom prst="rect">
            <a:avLst/>
          </a:prstGeom>
        </p:spPr>
      </p:pic>
    </p:spTree>
    <p:extLst>
      <p:ext uri="{BB962C8B-B14F-4D97-AF65-F5344CB8AC3E}">
        <p14:creationId xmlns:p14="http://schemas.microsoft.com/office/powerpoint/2010/main" val="647629502"/>
      </p:ext>
    </p:extLst>
  </p:cSld>
  <p:clrMapOvr>
    <a:masterClrMapping/>
  </p:clrMapOvr>
</p:sld>
</file>

<file path=ppt/theme/theme1.xml><?xml version="1.0" encoding="utf-8"?>
<a:theme xmlns:a="http://schemas.openxmlformats.org/drawingml/2006/main" name="Power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lnSpc>
            <a:spcPts val="5800"/>
          </a:lnSpc>
          <a:defRPr sz="5400" dirty="0" smtClean="0">
            <a:solidFill>
              <a:schemeClr val="bg1"/>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2019 Corporate Power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lnSpc>
            <a:spcPts val="5800"/>
          </a:lnSpc>
          <a:defRPr sz="5400" dirty="0" smtClean="0">
            <a:solidFill>
              <a:schemeClr val="bg1"/>
            </a:solidFill>
            <a:latin typeface="Arial" panose="020B0604020202020204" pitchFamily="34" charset="0"/>
            <a:cs typeface="Arial" panose="020B0604020202020204"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95c1f4c-fd9c-4747-9812-ab4a29a68cd7">
      <UserInfo>
        <DisplayName>Liz Driffield</DisplayName>
        <AccountId>16</AccountId>
        <AccountType/>
      </UserInfo>
      <UserInfo>
        <DisplayName>Nicole Young</DisplayName>
        <AccountId>514</AccountId>
        <AccountType/>
      </UserInfo>
    </SharedWithUsers>
    <lcf76f155ced4ddcb4097134ff3c332f xmlns="d5a5d2c6-53ae-494b-8da4-c004ea7883ed">
      <Terms xmlns="http://schemas.microsoft.com/office/infopath/2007/PartnerControls"/>
    </lcf76f155ced4ddcb4097134ff3c332f>
    <TaxCatchAll xmlns="795c1f4c-fd9c-4747-9812-ab4a29a68cd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B8AC47B4F3C45409A0F312DFC4BB318" ma:contentTypeVersion="18" ma:contentTypeDescription="Create a new document." ma:contentTypeScope="" ma:versionID="5670fa0d08298e8cb359062c7c204b15">
  <xsd:schema xmlns:xsd="http://www.w3.org/2001/XMLSchema" xmlns:xs="http://www.w3.org/2001/XMLSchema" xmlns:p="http://schemas.microsoft.com/office/2006/metadata/properties" xmlns:ns2="d5a5d2c6-53ae-494b-8da4-c004ea7883ed" xmlns:ns3="795c1f4c-fd9c-4747-9812-ab4a29a68cd7" targetNamespace="http://schemas.microsoft.com/office/2006/metadata/properties" ma:root="true" ma:fieldsID="e98e0239e1f4d0faa463a8a225412aa1" ns2:_="" ns3:_="">
    <xsd:import namespace="d5a5d2c6-53ae-494b-8da4-c004ea7883ed"/>
    <xsd:import namespace="795c1f4c-fd9c-4747-9812-ab4a29a68cd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a5d2c6-53ae-494b-8da4-c004ea7883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fc9d7a0-1cc2-421b-a16e-8825e3b97c4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95c1f4c-fd9c-4747-9812-ab4a29a68cd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87d6871-cdc7-4223-b8ce-310cf1e64fdf}" ma:internalName="TaxCatchAll" ma:showField="CatchAllData" ma:web="795c1f4c-fd9c-4747-9812-ab4a29a68c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6E5EF0-B854-451B-89CE-1095BC6305EA}">
  <ds:schemaRefs>
    <ds:schemaRef ds:uri="795c1f4c-fd9c-4747-9812-ab4a29a68cd7"/>
    <ds:schemaRef ds:uri="d5a5d2c6-53ae-494b-8da4-c004ea7883e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0F7589B-699E-4705-954B-F1303C767553}">
  <ds:schemaRefs>
    <ds:schemaRef ds:uri="http://schemas.microsoft.com/sharepoint/v3/contenttype/forms"/>
  </ds:schemaRefs>
</ds:datastoreItem>
</file>

<file path=customXml/itemProps3.xml><?xml version="1.0" encoding="utf-8"?>
<ds:datastoreItem xmlns:ds="http://schemas.openxmlformats.org/officeDocument/2006/customXml" ds:itemID="{2B3A2A9F-1A5E-4BA7-905C-AAD5AEC22FF4}">
  <ds:schemaRefs>
    <ds:schemaRef ds:uri="795c1f4c-fd9c-4747-9812-ab4a29a68cd7"/>
    <ds:schemaRef ds:uri="d5a5d2c6-53ae-494b-8da4-c004ea7883e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91</TotalTime>
  <Words>3001</Words>
  <Application>Microsoft Office PowerPoint</Application>
  <PresentationFormat>On-screen Show (4:3)</PresentationFormat>
  <Paragraphs>435</Paragraphs>
  <Slides>26</Slides>
  <Notes>26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26</vt:i4>
      </vt:variant>
    </vt:vector>
  </HeadingPairs>
  <TitlesOfParts>
    <vt:vector size="34" baseType="lpstr">
      <vt:lpstr>Arial</vt:lpstr>
      <vt:lpstr>Calibri</vt:lpstr>
      <vt:lpstr>Courier New</vt:lpstr>
      <vt:lpstr>Roboto</vt:lpstr>
      <vt:lpstr>Symbol</vt:lpstr>
      <vt:lpstr>Times New Roman</vt:lpstr>
      <vt:lpstr>Powerpoint_Template</vt:lpstr>
      <vt:lpstr>2019 Corporate Powerpoint_Template</vt:lpstr>
      <vt:lpstr>PowerPoint Presentation</vt:lpstr>
      <vt:lpstr>Before We Start </vt:lpstr>
      <vt:lpstr>PowerPoint Presentation</vt:lpstr>
      <vt:lpstr>Overview</vt:lpstr>
      <vt:lpstr>Latrobe City Grants </vt:lpstr>
      <vt:lpstr>Community Connections Grant</vt:lpstr>
      <vt:lpstr>Eligibility – Who Can Apply?</vt:lpstr>
      <vt:lpstr>Ineligible Applicants</vt:lpstr>
      <vt:lpstr>Ineligible Expenditure </vt:lpstr>
      <vt:lpstr>Preparing to Apply</vt:lpstr>
      <vt:lpstr>Evidence </vt:lpstr>
      <vt:lpstr>Evidence of Need  </vt:lpstr>
      <vt:lpstr>Evidence of Engagement  </vt:lpstr>
      <vt:lpstr>Evidence of Impact</vt:lpstr>
      <vt:lpstr>Evidence of Sustainability </vt:lpstr>
      <vt:lpstr>SmartyGrants </vt:lpstr>
      <vt:lpstr>Assessment Process</vt:lpstr>
      <vt:lpstr>Feedback and Funding Agreements   </vt:lpstr>
      <vt:lpstr>Acquittal Process</vt:lpstr>
      <vt:lpstr>Variations </vt:lpstr>
      <vt:lpstr>Recap of Steps</vt:lpstr>
      <vt:lpstr>Timeline</vt:lpstr>
      <vt:lpstr>Useful Documents</vt:lpstr>
      <vt:lpstr>Contact Details </vt:lpstr>
      <vt:lpstr>Questions? </vt:lpstr>
      <vt:lpstr>PowerPoint Presentation</vt:lpstr>
    </vt:vector>
  </TitlesOfParts>
  <Company>Latrobe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Sharee Munn</dc:creator>
  <cp:lastModifiedBy>Hannah Burley</cp:lastModifiedBy>
  <cp:revision>7</cp:revision>
  <dcterms:created xsi:type="dcterms:W3CDTF">2019-10-24T03:37:13Z</dcterms:created>
  <dcterms:modified xsi:type="dcterms:W3CDTF">2024-04-08T03:07:25Z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0x010100AB8AC47B4F3C45409A0F312DFC4BB318</vt:lpwstr>
  </property>
  <property fmtid="{D5CDD505-2E9C-101B-9397-08002B2CF9AE}" pid="3" name="MediaServiceImageTags">
    <vt:lpwstr/>
  </property>
</Properties>
</file>